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6" r:id="rId3"/>
    <p:sldId id="269" r:id="rId4"/>
    <p:sldId id="276" r:id="rId5"/>
    <p:sldId id="270" r:id="rId6"/>
    <p:sldId id="271" r:id="rId7"/>
    <p:sldId id="272" r:id="rId8"/>
    <p:sldId id="273" r:id="rId9"/>
    <p:sldId id="274" r:id="rId10"/>
    <p:sldId id="257" r:id="rId11"/>
    <p:sldId id="277" r:id="rId12"/>
    <p:sldId id="261" r:id="rId13"/>
    <p:sldId id="260" r:id="rId14"/>
    <p:sldId id="264" r:id="rId15"/>
    <p:sldId id="258" r:id="rId16"/>
    <p:sldId id="265" r:id="rId17"/>
    <p:sldId id="266"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90" d="100"/>
          <a:sy n="90" d="100"/>
        </p:scale>
        <p:origin x="7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FEE8-21BF-944D-B9C7-FCDA495146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C198A09-7AFC-6E4E-90DE-BA453A52A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E14839-7442-5F4C-A69A-D9910216560A}"/>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F0DBB768-F85F-9A4B-B14D-215C6DBCD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FDE6A-AC5A-314C-8AB3-08DB90E592A2}"/>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57486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E1EC-9FA1-DD4C-8270-3D90E59D5D0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0BE9DA-3CBA-BE4E-83DE-35517761E1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B5F835-B67E-844D-B300-50B1830A60F5}"/>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F31CC50B-9300-444C-85D2-745A0614D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08807-2367-7744-8FA0-48138ED59377}"/>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233553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18723-E4AE-F14B-B2C8-3DC5408EC0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0356F6-953B-4747-A31F-F7B2545A727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0655D1-3FA1-664A-8E4A-1FEB40555B0F}"/>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4D104284-67B9-3E4B-A23D-710158A22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B81D1-F3DA-1642-B552-67626F95C092}"/>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336366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A8AA-BD4D-644A-B0EF-3578AE3BA8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D18FE8-9A3A-5342-97BF-C608F632B6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452694-CD90-3946-9B92-14F78F7E10FF}"/>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4DB5ADEF-24D3-6A41-927F-3B34A7395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908F9-1B38-994D-A4CD-15C75DBF07E4}"/>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9769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872F-52DA-3A4F-AC5C-1BDB0DD223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69805CF-AE0D-0C4F-9FB4-B5CF5FA341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BBA136-D7B4-9949-855D-6FE5470C2587}"/>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1AFAA456-D03F-C543-8CCC-D3E7CD6DB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27F47-69AB-1E44-85D3-8B4B5050228E}"/>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19647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71CA-E35C-8C45-950C-23F951F6CFD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9D4246-C4EB-484D-9A51-00AA8D7189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126DE30-BC4A-3244-8E97-4C5ED77305A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D844002-6E08-B141-9DD5-A2897CF96AE9}"/>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6" name="Footer Placeholder 5">
            <a:extLst>
              <a:ext uri="{FF2B5EF4-FFF2-40B4-BE49-F238E27FC236}">
                <a16:creationId xmlns:a16="http://schemas.microsoft.com/office/drawing/2014/main" id="{EEC63017-CAEF-E845-BA51-F1D14D1CE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BAFBF-760E-2B44-8E72-539F4BCA0F97}"/>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372233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D130-5241-C448-9360-A8448D705E8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C2F769-845B-E645-A84E-312E65AFF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4EB287-86F5-7549-9283-C045A0F699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42E67A2-F29E-FC43-8CC1-89B2C5423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AB2466-EC8C-6D4F-BB2B-1D8D5E1172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B62A6E9-EB32-7941-AEC1-3C9859357E74}"/>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8" name="Footer Placeholder 7">
            <a:extLst>
              <a:ext uri="{FF2B5EF4-FFF2-40B4-BE49-F238E27FC236}">
                <a16:creationId xmlns:a16="http://schemas.microsoft.com/office/drawing/2014/main" id="{540AFDD7-CA18-DC4E-A8B9-F9915D12F3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A07175-6DBA-4F41-AD3C-C50CF75F81B8}"/>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351374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0D8A-569F-8047-8F88-15D69A1A1B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984F54-3362-624F-AA7A-2474228B30C9}"/>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4" name="Footer Placeholder 3">
            <a:extLst>
              <a:ext uri="{FF2B5EF4-FFF2-40B4-BE49-F238E27FC236}">
                <a16:creationId xmlns:a16="http://schemas.microsoft.com/office/drawing/2014/main" id="{024A15B5-15C3-FB4A-8B1C-9A93E240B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CAED8-92D2-694D-80E4-3143742C9C45}"/>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93818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DBBE4-DADB-F047-8F6E-C1FFCAF37D6C}"/>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3" name="Footer Placeholder 2">
            <a:extLst>
              <a:ext uri="{FF2B5EF4-FFF2-40B4-BE49-F238E27FC236}">
                <a16:creationId xmlns:a16="http://schemas.microsoft.com/office/drawing/2014/main" id="{67B55B20-EFEE-CF40-8C21-3F5CEC3A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88B275-2B23-4847-B5DE-2C0C18BC3847}"/>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355639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92B0-48BC-F145-B065-CCC685985C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A61BC18-B01C-0447-ADD0-021D854850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40F20D-BB74-1648-B126-2505B4F3D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2406F9-4FDF-A04B-B0A9-B05ECC863AFF}"/>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6" name="Footer Placeholder 5">
            <a:extLst>
              <a:ext uri="{FF2B5EF4-FFF2-40B4-BE49-F238E27FC236}">
                <a16:creationId xmlns:a16="http://schemas.microsoft.com/office/drawing/2014/main" id="{D13DA3E1-9DD4-C449-A02C-6B106323E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66955-441C-D74D-B082-F6D8DF623DBA}"/>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384117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ECAC-35F6-174A-8B5C-946DA0ABFD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7C373E-CC2B-8445-A766-A8FB8602FD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A5769-FAAF-734E-9FD7-3499281D0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02A5C7-9724-1344-B767-43501C6589F3}"/>
              </a:ext>
            </a:extLst>
          </p:cNvPr>
          <p:cNvSpPr>
            <a:spLocks noGrp="1"/>
          </p:cNvSpPr>
          <p:nvPr>
            <p:ph type="dt" sz="half" idx="10"/>
          </p:nvPr>
        </p:nvSpPr>
        <p:spPr/>
        <p:txBody>
          <a:bodyPr/>
          <a:lstStyle/>
          <a:p>
            <a:fld id="{8B5F0796-90A2-BB47-8833-6195171B6AFE}" type="datetimeFigureOut">
              <a:rPr lang="en-US" smtClean="0"/>
              <a:t>9/3/19</a:t>
            </a:fld>
            <a:endParaRPr lang="en-US"/>
          </a:p>
        </p:txBody>
      </p:sp>
      <p:sp>
        <p:nvSpPr>
          <p:cNvPr id="6" name="Footer Placeholder 5">
            <a:extLst>
              <a:ext uri="{FF2B5EF4-FFF2-40B4-BE49-F238E27FC236}">
                <a16:creationId xmlns:a16="http://schemas.microsoft.com/office/drawing/2014/main" id="{28CDD8BB-B438-0F4A-B140-E8A661117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583AA8-2AF7-0846-BFD4-22A0CF3F36B9}"/>
              </a:ext>
            </a:extLst>
          </p:cNvPr>
          <p:cNvSpPr>
            <a:spLocks noGrp="1"/>
          </p:cNvSpPr>
          <p:nvPr>
            <p:ph type="sldNum" sz="quarter" idx="12"/>
          </p:nvPr>
        </p:nvSpPr>
        <p:spPr/>
        <p:txBody>
          <a:bodyPr/>
          <a:lstStyle/>
          <a:p>
            <a:fld id="{6F323371-7794-BF48-800D-A61559FEE412}" type="slidenum">
              <a:rPr lang="en-US" smtClean="0"/>
              <a:t>‹#›</a:t>
            </a:fld>
            <a:endParaRPr lang="en-US"/>
          </a:p>
        </p:txBody>
      </p:sp>
    </p:spTree>
    <p:extLst>
      <p:ext uri="{BB962C8B-B14F-4D97-AF65-F5344CB8AC3E}">
        <p14:creationId xmlns:p14="http://schemas.microsoft.com/office/powerpoint/2010/main" val="1156926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6E724-873F-5F40-ABEA-03E8F3D7F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EFE382D-100D-3048-AB89-BF302A1B2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BD0B64-D62F-2D44-AE09-AAFC0438D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F0796-90A2-BB47-8833-6195171B6AFE}" type="datetimeFigureOut">
              <a:rPr lang="en-US" smtClean="0"/>
              <a:t>9/3/19</a:t>
            </a:fld>
            <a:endParaRPr lang="en-US"/>
          </a:p>
        </p:txBody>
      </p:sp>
      <p:sp>
        <p:nvSpPr>
          <p:cNvPr id="5" name="Footer Placeholder 4">
            <a:extLst>
              <a:ext uri="{FF2B5EF4-FFF2-40B4-BE49-F238E27FC236}">
                <a16:creationId xmlns:a16="http://schemas.microsoft.com/office/drawing/2014/main" id="{F5F63DF5-E8EC-2B4E-9C86-A2BF57AA3E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3A972-2B20-5148-9B7A-457BB12AC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3371-7794-BF48-800D-A61559FEE412}" type="slidenum">
              <a:rPr lang="en-US" smtClean="0"/>
              <a:t>‹#›</a:t>
            </a:fld>
            <a:endParaRPr lang="en-US"/>
          </a:p>
        </p:txBody>
      </p:sp>
    </p:spTree>
    <p:extLst>
      <p:ext uri="{BB962C8B-B14F-4D97-AF65-F5344CB8AC3E}">
        <p14:creationId xmlns:p14="http://schemas.microsoft.com/office/powerpoint/2010/main" val="3032030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74EA-DDB6-5C41-80CC-DAE4BB6FA7ED}"/>
              </a:ext>
            </a:extLst>
          </p:cNvPr>
          <p:cNvSpPr>
            <a:spLocks noGrp="1"/>
          </p:cNvSpPr>
          <p:nvPr>
            <p:ph type="title"/>
          </p:nvPr>
        </p:nvSpPr>
        <p:spPr>
          <a:xfrm>
            <a:off x="90054" y="-193015"/>
            <a:ext cx="10515600" cy="1325563"/>
          </a:xfrm>
        </p:spPr>
        <p:txBody>
          <a:bodyPr/>
          <a:lstStyle/>
          <a:p>
            <a:r>
              <a:rPr lang="en-US" dirty="0"/>
              <a:t>Quadrupedal vs bipedal primate </a:t>
            </a:r>
          </a:p>
        </p:txBody>
      </p:sp>
      <p:pic>
        <p:nvPicPr>
          <p:cNvPr id="5" name="Content Placeholder 4">
            <a:extLst>
              <a:ext uri="{FF2B5EF4-FFF2-40B4-BE49-F238E27FC236}">
                <a16:creationId xmlns:a16="http://schemas.microsoft.com/office/drawing/2014/main" id="{E66781DB-B013-3047-B3BC-56FE1E63891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0054" y="833643"/>
            <a:ext cx="7272647" cy="6024357"/>
          </a:xfrm>
        </p:spPr>
      </p:pic>
    </p:spTree>
    <p:extLst>
      <p:ext uri="{BB962C8B-B14F-4D97-AF65-F5344CB8AC3E}">
        <p14:creationId xmlns:p14="http://schemas.microsoft.com/office/powerpoint/2010/main" val="303930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8880-F159-4845-B107-7A8C10A3B487}"/>
              </a:ext>
            </a:extLst>
          </p:cNvPr>
          <p:cNvSpPr>
            <a:spLocks noGrp="1"/>
          </p:cNvSpPr>
          <p:nvPr>
            <p:ph type="title"/>
          </p:nvPr>
        </p:nvSpPr>
        <p:spPr>
          <a:xfrm>
            <a:off x="570016" y="365125"/>
            <a:ext cx="10515600" cy="1325563"/>
          </a:xfrm>
        </p:spPr>
        <p:txBody>
          <a:bodyPr/>
          <a:lstStyle/>
          <a:p>
            <a:r>
              <a:rPr lang="en-US" dirty="0"/>
              <a:t>Prognathism - forward jutting/protruding jaw </a:t>
            </a:r>
          </a:p>
        </p:txBody>
      </p:sp>
      <p:sp>
        <p:nvSpPr>
          <p:cNvPr id="3" name="Content Placeholder 2">
            <a:extLst>
              <a:ext uri="{FF2B5EF4-FFF2-40B4-BE49-F238E27FC236}">
                <a16:creationId xmlns:a16="http://schemas.microsoft.com/office/drawing/2014/main" id="{7D306E6C-FF60-EF4F-8B49-4BFE7FB3D956}"/>
              </a:ext>
            </a:extLst>
          </p:cNvPr>
          <p:cNvSpPr>
            <a:spLocks noGrp="1"/>
          </p:cNvSpPr>
          <p:nvPr>
            <p:ph idx="1"/>
          </p:nvPr>
        </p:nvSpPr>
        <p:spPr>
          <a:xfrm>
            <a:off x="570016" y="1690688"/>
            <a:ext cx="6448301" cy="4486275"/>
          </a:xfrm>
        </p:spPr>
        <p:txBody>
          <a:bodyPr>
            <a:normAutofit fontScale="92500" lnSpcReduction="20000"/>
          </a:bodyPr>
          <a:lstStyle/>
          <a:p>
            <a:r>
              <a:rPr lang="en-US" dirty="0">
                <a:solidFill>
                  <a:schemeClr val="accent6"/>
                </a:solidFill>
              </a:rPr>
              <a:t>Reduction</a:t>
            </a:r>
            <a:r>
              <a:rPr lang="en-US" dirty="0"/>
              <a:t> in prognathism in </a:t>
            </a:r>
            <a:r>
              <a:rPr lang="en-US" dirty="0">
                <a:solidFill>
                  <a:schemeClr val="accent6"/>
                </a:solidFill>
              </a:rPr>
              <a:t>higher order primates </a:t>
            </a:r>
          </a:p>
          <a:p>
            <a:endParaRPr lang="en-US" dirty="0"/>
          </a:p>
          <a:p>
            <a:r>
              <a:rPr lang="en-US" dirty="0"/>
              <a:t>Adaptation to bipedalism </a:t>
            </a:r>
          </a:p>
          <a:p>
            <a:pPr lvl="1"/>
            <a:r>
              <a:rPr lang="en-US" dirty="0"/>
              <a:t>Enables skull to balance on top of the vertebral column </a:t>
            </a:r>
          </a:p>
          <a:p>
            <a:pPr lvl="1"/>
            <a:r>
              <a:rPr lang="en-US" dirty="0"/>
              <a:t>Reduction in neck muscles to support skull </a:t>
            </a:r>
          </a:p>
          <a:p>
            <a:pPr marL="0" indent="0">
              <a:buNone/>
            </a:pPr>
            <a:endParaRPr lang="en-US" dirty="0"/>
          </a:p>
          <a:p>
            <a:pPr marL="0" indent="0">
              <a:buNone/>
            </a:pPr>
            <a:r>
              <a:rPr lang="en-US" dirty="0"/>
              <a:t>Causes</a:t>
            </a:r>
          </a:p>
          <a:p>
            <a:r>
              <a:rPr lang="en-US" dirty="0"/>
              <a:t>Reduction in teeth size, teeth number </a:t>
            </a:r>
          </a:p>
          <a:p>
            <a:r>
              <a:rPr lang="en-US" dirty="0"/>
              <a:t>Change in diet </a:t>
            </a:r>
          </a:p>
          <a:p>
            <a:r>
              <a:rPr lang="en-US" dirty="0"/>
              <a:t>Development of speech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CB0DACB4-C8CD-704C-987B-C2BE4DEACB6D}"/>
              </a:ext>
            </a:extLst>
          </p:cNvPr>
          <p:cNvPicPr>
            <a:picLocks noChangeAspect="1"/>
          </p:cNvPicPr>
          <p:nvPr/>
        </p:nvPicPr>
        <p:blipFill>
          <a:blip r:embed="rId2"/>
          <a:stretch>
            <a:fillRect/>
          </a:stretch>
        </p:blipFill>
        <p:spPr>
          <a:xfrm>
            <a:off x="6707415" y="1900052"/>
            <a:ext cx="5484585" cy="3663703"/>
          </a:xfrm>
          <a:prstGeom prst="rect">
            <a:avLst/>
          </a:prstGeom>
        </p:spPr>
      </p:pic>
    </p:spTree>
    <p:extLst>
      <p:ext uri="{BB962C8B-B14F-4D97-AF65-F5344CB8AC3E}">
        <p14:creationId xmlns:p14="http://schemas.microsoft.com/office/powerpoint/2010/main" val="1036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8348-E1F6-CB4A-A5DD-3D052B87181A}"/>
              </a:ext>
            </a:extLst>
          </p:cNvPr>
          <p:cNvSpPr>
            <a:spLocks noGrp="1"/>
          </p:cNvSpPr>
          <p:nvPr>
            <p:ph type="title"/>
          </p:nvPr>
        </p:nvSpPr>
        <p:spPr/>
        <p:txBody>
          <a:bodyPr/>
          <a:lstStyle/>
          <a:p>
            <a:r>
              <a:rPr lang="en-US" dirty="0"/>
              <a:t>Other trends features in hominid evolution</a:t>
            </a:r>
          </a:p>
        </p:txBody>
      </p:sp>
      <p:sp>
        <p:nvSpPr>
          <p:cNvPr id="3" name="Content Placeholder 2">
            <a:extLst>
              <a:ext uri="{FF2B5EF4-FFF2-40B4-BE49-F238E27FC236}">
                <a16:creationId xmlns:a16="http://schemas.microsoft.com/office/drawing/2014/main" id="{BCF30753-7E49-604F-9F1E-16BDE582E4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7344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4C3C-A5E7-C644-87B5-40F7DB7626E0}"/>
              </a:ext>
            </a:extLst>
          </p:cNvPr>
          <p:cNvSpPr>
            <a:spLocks noGrp="1"/>
          </p:cNvSpPr>
          <p:nvPr>
            <p:ph type="title"/>
          </p:nvPr>
        </p:nvSpPr>
        <p:spPr/>
        <p:txBody>
          <a:bodyPr/>
          <a:lstStyle/>
          <a:p>
            <a:r>
              <a:rPr lang="en-US" dirty="0"/>
              <a:t>Zygomatic arch </a:t>
            </a:r>
          </a:p>
        </p:txBody>
      </p:sp>
      <p:sp>
        <p:nvSpPr>
          <p:cNvPr id="3" name="Content Placeholder 2">
            <a:extLst>
              <a:ext uri="{FF2B5EF4-FFF2-40B4-BE49-F238E27FC236}">
                <a16:creationId xmlns:a16="http://schemas.microsoft.com/office/drawing/2014/main" id="{5FAD90EB-105E-E74E-BE90-581687D6DA3C}"/>
              </a:ext>
            </a:extLst>
          </p:cNvPr>
          <p:cNvSpPr>
            <a:spLocks noGrp="1"/>
          </p:cNvSpPr>
          <p:nvPr>
            <p:ph idx="1"/>
          </p:nvPr>
        </p:nvSpPr>
        <p:spPr>
          <a:xfrm>
            <a:off x="838200" y="1690688"/>
            <a:ext cx="10515600" cy="4351338"/>
          </a:xfrm>
        </p:spPr>
        <p:txBody>
          <a:bodyPr/>
          <a:lstStyle/>
          <a:p>
            <a:r>
              <a:rPr lang="en-US" dirty="0">
                <a:solidFill>
                  <a:schemeClr val="accent6"/>
                </a:solidFill>
              </a:rPr>
              <a:t>Reduction in size and prominence </a:t>
            </a:r>
            <a:r>
              <a:rPr lang="en-US" dirty="0"/>
              <a:t>of the zygomatic arch</a:t>
            </a:r>
          </a:p>
          <a:p>
            <a:r>
              <a:rPr lang="en-US" dirty="0"/>
              <a:t>A bony arch just behind the cheeks </a:t>
            </a:r>
          </a:p>
          <a:p>
            <a:r>
              <a:rPr lang="en-US" dirty="0"/>
              <a:t>Provide a gap for the temporal muscles to pass through </a:t>
            </a:r>
          </a:p>
          <a:p>
            <a:r>
              <a:rPr lang="en-US" dirty="0"/>
              <a:t>They are much larger in apes to accommodate much larger temporal muscle </a:t>
            </a:r>
          </a:p>
          <a:p>
            <a:endParaRPr lang="en-US" dirty="0"/>
          </a:p>
        </p:txBody>
      </p:sp>
      <p:pic>
        <p:nvPicPr>
          <p:cNvPr id="4" name="Picture 3">
            <a:extLst>
              <a:ext uri="{FF2B5EF4-FFF2-40B4-BE49-F238E27FC236}">
                <a16:creationId xmlns:a16="http://schemas.microsoft.com/office/drawing/2014/main" id="{112702A1-564C-DF42-89B7-6E414D822431}"/>
              </a:ext>
            </a:extLst>
          </p:cNvPr>
          <p:cNvPicPr>
            <a:picLocks noChangeAspect="1"/>
          </p:cNvPicPr>
          <p:nvPr/>
        </p:nvPicPr>
        <p:blipFill>
          <a:blip r:embed="rId2"/>
          <a:stretch>
            <a:fillRect/>
          </a:stretch>
        </p:blipFill>
        <p:spPr>
          <a:xfrm>
            <a:off x="6097159" y="4042664"/>
            <a:ext cx="5623307" cy="2795587"/>
          </a:xfrm>
          <a:prstGeom prst="rect">
            <a:avLst/>
          </a:prstGeom>
        </p:spPr>
      </p:pic>
      <p:pic>
        <p:nvPicPr>
          <p:cNvPr id="5" name="Picture 4">
            <a:extLst>
              <a:ext uri="{FF2B5EF4-FFF2-40B4-BE49-F238E27FC236}">
                <a16:creationId xmlns:a16="http://schemas.microsoft.com/office/drawing/2014/main" id="{3B15F550-7399-794A-83A2-2FC54C6060D9}"/>
              </a:ext>
            </a:extLst>
          </p:cNvPr>
          <p:cNvPicPr>
            <a:picLocks noChangeAspect="1"/>
          </p:cNvPicPr>
          <p:nvPr/>
        </p:nvPicPr>
        <p:blipFill>
          <a:blip r:embed="rId3"/>
          <a:stretch>
            <a:fillRect/>
          </a:stretch>
        </p:blipFill>
        <p:spPr>
          <a:xfrm>
            <a:off x="1079500" y="4207764"/>
            <a:ext cx="4178300" cy="2650236"/>
          </a:xfrm>
          <a:prstGeom prst="rect">
            <a:avLst/>
          </a:prstGeom>
        </p:spPr>
      </p:pic>
    </p:spTree>
    <p:extLst>
      <p:ext uri="{BB962C8B-B14F-4D97-AF65-F5344CB8AC3E}">
        <p14:creationId xmlns:p14="http://schemas.microsoft.com/office/powerpoint/2010/main" val="419031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D8A3-29F4-AA47-9EE9-4F99BB7255CE}"/>
              </a:ext>
            </a:extLst>
          </p:cNvPr>
          <p:cNvSpPr>
            <a:spLocks noGrp="1"/>
          </p:cNvSpPr>
          <p:nvPr>
            <p:ph type="title"/>
          </p:nvPr>
        </p:nvSpPr>
        <p:spPr/>
        <p:txBody>
          <a:bodyPr/>
          <a:lstStyle/>
          <a:p>
            <a:r>
              <a:rPr lang="en-US" dirty="0"/>
              <a:t>Brow ridge</a:t>
            </a:r>
          </a:p>
        </p:txBody>
      </p:sp>
      <p:sp>
        <p:nvSpPr>
          <p:cNvPr id="3" name="Content Placeholder 2">
            <a:extLst>
              <a:ext uri="{FF2B5EF4-FFF2-40B4-BE49-F238E27FC236}">
                <a16:creationId xmlns:a16="http://schemas.microsoft.com/office/drawing/2014/main" id="{A4E15E7E-A6B1-C345-8062-BC650BA6D093}"/>
              </a:ext>
            </a:extLst>
          </p:cNvPr>
          <p:cNvSpPr>
            <a:spLocks noGrp="1"/>
          </p:cNvSpPr>
          <p:nvPr>
            <p:ph idx="1"/>
          </p:nvPr>
        </p:nvSpPr>
        <p:spPr>
          <a:xfrm>
            <a:off x="838200" y="1825625"/>
            <a:ext cx="10633364" cy="4351338"/>
          </a:xfrm>
        </p:spPr>
        <p:txBody>
          <a:bodyPr/>
          <a:lstStyle/>
          <a:p>
            <a:r>
              <a:rPr lang="en-US" dirty="0">
                <a:solidFill>
                  <a:schemeClr val="accent6"/>
                </a:solidFill>
              </a:rPr>
              <a:t>Reduction</a:t>
            </a:r>
            <a:r>
              <a:rPr lang="en-US" dirty="0"/>
              <a:t> of the </a:t>
            </a:r>
            <a:r>
              <a:rPr lang="en-US" dirty="0">
                <a:solidFill>
                  <a:schemeClr val="accent6"/>
                </a:solidFill>
              </a:rPr>
              <a:t>prominence of a brow ridge </a:t>
            </a:r>
            <a:r>
              <a:rPr lang="en-US" dirty="0"/>
              <a:t>in higher order primates </a:t>
            </a:r>
          </a:p>
          <a:p>
            <a:pPr marL="0" indent="0">
              <a:buNone/>
            </a:pPr>
            <a:r>
              <a:rPr lang="en-US" dirty="0"/>
              <a:t> </a:t>
            </a:r>
          </a:p>
        </p:txBody>
      </p:sp>
      <p:pic>
        <p:nvPicPr>
          <p:cNvPr id="4" name="Content Placeholder 3">
            <a:extLst>
              <a:ext uri="{FF2B5EF4-FFF2-40B4-BE49-F238E27FC236}">
                <a16:creationId xmlns:a16="http://schemas.microsoft.com/office/drawing/2014/main" id="{759D0455-3415-B144-8182-1111639AF596}"/>
              </a:ext>
            </a:extLst>
          </p:cNvPr>
          <p:cNvPicPr>
            <a:picLocks noChangeAspect="1"/>
          </p:cNvPicPr>
          <p:nvPr/>
        </p:nvPicPr>
        <p:blipFill>
          <a:blip r:embed="rId2"/>
          <a:stretch>
            <a:fillRect/>
          </a:stretch>
        </p:blipFill>
        <p:spPr>
          <a:xfrm>
            <a:off x="1088573" y="2717800"/>
            <a:ext cx="4115333" cy="3327541"/>
          </a:xfrm>
          <a:prstGeom prst="rect">
            <a:avLst/>
          </a:prstGeom>
        </p:spPr>
      </p:pic>
      <p:pic>
        <p:nvPicPr>
          <p:cNvPr id="5" name="Picture 4">
            <a:extLst>
              <a:ext uri="{FF2B5EF4-FFF2-40B4-BE49-F238E27FC236}">
                <a16:creationId xmlns:a16="http://schemas.microsoft.com/office/drawing/2014/main" id="{C901A973-6660-DE4E-B724-0049E5DA657B}"/>
              </a:ext>
            </a:extLst>
          </p:cNvPr>
          <p:cNvPicPr>
            <a:picLocks noChangeAspect="1"/>
          </p:cNvPicPr>
          <p:nvPr/>
        </p:nvPicPr>
        <p:blipFill>
          <a:blip r:embed="rId3"/>
          <a:stretch>
            <a:fillRect/>
          </a:stretch>
        </p:blipFill>
        <p:spPr>
          <a:xfrm>
            <a:off x="5972394" y="2984358"/>
            <a:ext cx="5381406" cy="3060983"/>
          </a:xfrm>
          <a:prstGeom prst="rect">
            <a:avLst/>
          </a:prstGeom>
        </p:spPr>
      </p:pic>
    </p:spTree>
    <p:extLst>
      <p:ext uri="{BB962C8B-B14F-4D97-AF65-F5344CB8AC3E}">
        <p14:creationId xmlns:p14="http://schemas.microsoft.com/office/powerpoint/2010/main" val="3652898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26C-2FD3-9E45-9D12-4F35DE062D41}"/>
              </a:ext>
            </a:extLst>
          </p:cNvPr>
          <p:cNvSpPr>
            <a:spLocks noGrp="1"/>
          </p:cNvSpPr>
          <p:nvPr>
            <p:ph type="title"/>
          </p:nvPr>
        </p:nvSpPr>
        <p:spPr/>
        <p:txBody>
          <a:bodyPr/>
          <a:lstStyle/>
          <a:p>
            <a:r>
              <a:rPr lang="en-US" dirty="0"/>
              <a:t>Sagittal crest </a:t>
            </a:r>
          </a:p>
        </p:txBody>
      </p:sp>
      <p:sp>
        <p:nvSpPr>
          <p:cNvPr id="3" name="Content Placeholder 2">
            <a:extLst>
              <a:ext uri="{FF2B5EF4-FFF2-40B4-BE49-F238E27FC236}">
                <a16:creationId xmlns:a16="http://schemas.microsoft.com/office/drawing/2014/main" id="{F8F67C85-C40D-8840-BBCE-1DA2DF7E1D50}"/>
              </a:ext>
            </a:extLst>
          </p:cNvPr>
          <p:cNvSpPr>
            <a:spLocks noGrp="1"/>
          </p:cNvSpPr>
          <p:nvPr>
            <p:ph idx="1"/>
          </p:nvPr>
        </p:nvSpPr>
        <p:spPr>
          <a:xfrm>
            <a:off x="838200" y="1825625"/>
            <a:ext cx="4699272" cy="4351338"/>
          </a:xfrm>
        </p:spPr>
        <p:txBody>
          <a:bodyPr/>
          <a:lstStyle/>
          <a:p>
            <a:r>
              <a:rPr lang="en-US" dirty="0"/>
              <a:t>Present in bipedal hominids</a:t>
            </a:r>
          </a:p>
          <a:p>
            <a:r>
              <a:rPr lang="en-US" dirty="0"/>
              <a:t>Paranthropus (Australopithecus) robustus </a:t>
            </a:r>
          </a:p>
          <a:p>
            <a:r>
              <a:rPr lang="en-US" dirty="0"/>
              <a:t>Provided attachment for strong jaw muscles for chewing</a:t>
            </a:r>
          </a:p>
        </p:txBody>
      </p:sp>
      <p:pic>
        <p:nvPicPr>
          <p:cNvPr id="4" name="Picture 3">
            <a:extLst>
              <a:ext uri="{FF2B5EF4-FFF2-40B4-BE49-F238E27FC236}">
                <a16:creationId xmlns:a16="http://schemas.microsoft.com/office/drawing/2014/main" id="{0112C9B8-D204-FF44-85AA-81C9C3B818ED}"/>
              </a:ext>
            </a:extLst>
          </p:cNvPr>
          <p:cNvPicPr>
            <a:picLocks noChangeAspect="1"/>
          </p:cNvPicPr>
          <p:nvPr/>
        </p:nvPicPr>
        <p:blipFill>
          <a:blip r:embed="rId2"/>
          <a:stretch>
            <a:fillRect/>
          </a:stretch>
        </p:blipFill>
        <p:spPr>
          <a:xfrm>
            <a:off x="5537472" y="1690688"/>
            <a:ext cx="5816328" cy="3881437"/>
          </a:xfrm>
          <a:prstGeom prst="rect">
            <a:avLst/>
          </a:prstGeom>
        </p:spPr>
      </p:pic>
    </p:spTree>
    <p:extLst>
      <p:ext uri="{BB962C8B-B14F-4D97-AF65-F5344CB8AC3E}">
        <p14:creationId xmlns:p14="http://schemas.microsoft.com/office/powerpoint/2010/main" val="192763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60B7-1D28-9E45-93F2-703EBC278148}"/>
              </a:ext>
            </a:extLst>
          </p:cNvPr>
          <p:cNvSpPr>
            <a:spLocks noGrp="1"/>
          </p:cNvSpPr>
          <p:nvPr>
            <p:ph type="title"/>
          </p:nvPr>
        </p:nvSpPr>
        <p:spPr>
          <a:xfrm>
            <a:off x="838199" y="44491"/>
            <a:ext cx="10515600" cy="1325563"/>
          </a:xfrm>
        </p:spPr>
        <p:txBody>
          <a:bodyPr/>
          <a:lstStyle/>
          <a:p>
            <a:pPr algn="ctr"/>
            <a:r>
              <a:rPr lang="en-US" i="1" dirty="0"/>
              <a:t>Australopithecus</a:t>
            </a:r>
            <a:r>
              <a:rPr lang="en-US" dirty="0"/>
              <a:t> vs </a:t>
            </a:r>
            <a:r>
              <a:rPr lang="en-US" i="1" dirty="0"/>
              <a:t>Homo sapiens</a:t>
            </a:r>
          </a:p>
        </p:txBody>
      </p:sp>
      <p:pic>
        <p:nvPicPr>
          <p:cNvPr id="4" name="Picture 3">
            <a:extLst>
              <a:ext uri="{FF2B5EF4-FFF2-40B4-BE49-F238E27FC236}">
                <a16:creationId xmlns:a16="http://schemas.microsoft.com/office/drawing/2014/main" id="{6E2E43B3-4DD2-5D49-821F-1EF049C15044}"/>
              </a:ext>
            </a:extLst>
          </p:cNvPr>
          <p:cNvPicPr>
            <a:picLocks noChangeAspect="1"/>
          </p:cNvPicPr>
          <p:nvPr/>
        </p:nvPicPr>
        <p:blipFill>
          <a:blip r:embed="rId2"/>
          <a:stretch>
            <a:fillRect/>
          </a:stretch>
        </p:blipFill>
        <p:spPr>
          <a:xfrm>
            <a:off x="2295236" y="1156299"/>
            <a:ext cx="7601528" cy="5558618"/>
          </a:xfrm>
          <a:prstGeom prst="rect">
            <a:avLst/>
          </a:prstGeom>
        </p:spPr>
      </p:pic>
    </p:spTree>
    <p:extLst>
      <p:ext uri="{BB962C8B-B14F-4D97-AF65-F5344CB8AC3E}">
        <p14:creationId xmlns:p14="http://schemas.microsoft.com/office/powerpoint/2010/main" val="1133177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11F1-7F53-B041-9889-0CEB8262C8A2}"/>
              </a:ext>
            </a:extLst>
          </p:cNvPr>
          <p:cNvSpPr>
            <a:spLocks noGrp="1"/>
          </p:cNvSpPr>
          <p:nvPr>
            <p:ph type="title"/>
          </p:nvPr>
        </p:nvSpPr>
        <p:spPr/>
        <p:txBody>
          <a:bodyPr/>
          <a:lstStyle/>
          <a:p>
            <a:r>
              <a:rPr lang="en-US" dirty="0"/>
              <a:t>ATAR 2017 </a:t>
            </a:r>
          </a:p>
        </p:txBody>
      </p:sp>
      <p:sp>
        <p:nvSpPr>
          <p:cNvPr id="3" name="Content Placeholder 2">
            <a:extLst>
              <a:ext uri="{FF2B5EF4-FFF2-40B4-BE49-F238E27FC236}">
                <a16:creationId xmlns:a16="http://schemas.microsoft.com/office/drawing/2014/main" id="{7C7A7B9F-5FB2-124E-8758-9B1F872DAC46}"/>
              </a:ext>
            </a:extLst>
          </p:cNvPr>
          <p:cNvSpPr>
            <a:spLocks noGrp="1"/>
          </p:cNvSpPr>
          <p:nvPr>
            <p:ph idx="1"/>
          </p:nvPr>
        </p:nvSpPr>
        <p:spPr/>
        <p:txBody>
          <a:bodyPr/>
          <a:lstStyle/>
          <a:p>
            <a:pPr marL="0" indent="0">
              <a:buNone/>
            </a:pPr>
            <a:r>
              <a:rPr lang="en-AU" dirty="0"/>
              <a:t>All bipedal hominids have many features in common. However, the species of genus Australopithecus and genus Paranthropus display differences from the species of genus Homo. </a:t>
            </a:r>
            <a:endParaRPr lang="en-AU" dirty="0">
              <a:effectLst/>
            </a:endParaRPr>
          </a:p>
          <a:p>
            <a:r>
              <a:rPr lang="en-AU" dirty="0"/>
              <a:t>Identify </a:t>
            </a:r>
            <a:r>
              <a:rPr lang="en-AU" b="1" dirty="0"/>
              <a:t>four </a:t>
            </a:r>
            <a:r>
              <a:rPr lang="en-AU" dirty="0"/>
              <a:t>differences that may be observed in the various species of Australopithecus and Paranthropus when compared with those species that belong to genus Homo. For each of the four differences identified, state how it differs from the genus Homo.</a:t>
            </a:r>
            <a:br>
              <a:rPr lang="en-AU" dirty="0"/>
            </a:br>
            <a:r>
              <a:rPr lang="en-AU" dirty="0"/>
              <a:t>									(8 marks) </a:t>
            </a:r>
            <a:endParaRPr lang="en-AU" dirty="0">
              <a:effectLst/>
            </a:endParaRPr>
          </a:p>
          <a:p>
            <a:endParaRPr lang="en-US" dirty="0"/>
          </a:p>
        </p:txBody>
      </p:sp>
    </p:spTree>
    <p:extLst>
      <p:ext uri="{BB962C8B-B14F-4D97-AF65-F5344CB8AC3E}">
        <p14:creationId xmlns:p14="http://schemas.microsoft.com/office/powerpoint/2010/main" val="3576944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627AA12-7434-504A-874F-89597BDA145C}"/>
              </a:ext>
            </a:extLst>
          </p:cNvPr>
          <p:cNvPicPr>
            <a:picLocks noGrp="1" noChangeAspect="1"/>
          </p:cNvPicPr>
          <p:nvPr>
            <p:ph idx="1"/>
          </p:nvPr>
        </p:nvPicPr>
        <p:blipFill>
          <a:blip r:embed="rId2"/>
          <a:stretch>
            <a:fillRect/>
          </a:stretch>
        </p:blipFill>
        <p:spPr>
          <a:xfrm>
            <a:off x="791566" y="0"/>
            <a:ext cx="10862462" cy="6858000"/>
          </a:xfrm>
        </p:spPr>
      </p:pic>
    </p:spTree>
    <p:extLst>
      <p:ext uri="{BB962C8B-B14F-4D97-AF65-F5344CB8AC3E}">
        <p14:creationId xmlns:p14="http://schemas.microsoft.com/office/powerpoint/2010/main" val="374220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EA48-0080-624E-91BF-79E3EA05486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D67FD31-0D5C-C640-8F72-9E4206BDB1CF}"/>
              </a:ext>
            </a:extLst>
          </p:cNvPr>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206911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D508-8ABC-4F49-B8D7-4D17738BE582}"/>
              </a:ext>
            </a:extLst>
          </p:cNvPr>
          <p:cNvSpPr>
            <a:spLocks noGrp="1"/>
          </p:cNvSpPr>
          <p:nvPr>
            <p:ph type="ctrTitle"/>
          </p:nvPr>
        </p:nvSpPr>
        <p:spPr/>
        <p:txBody>
          <a:bodyPr/>
          <a:lstStyle/>
          <a:p>
            <a:r>
              <a:rPr lang="en-US" dirty="0"/>
              <a:t>Hominid Evolutionary Trends </a:t>
            </a:r>
          </a:p>
        </p:txBody>
      </p:sp>
      <p:sp>
        <p:nvSpPr>
          <p:cNvPr id="3" name="Subtitle 2">
            <a:extLst>
              <a:ext uri="{FF2B5EF4-FFF2-40B4-BE49-F238E27FC236}">
                <a16:creationId xmlns:a16="http://schemas.microsoft.com/office/drawing/2014/main" id="{7D13619E-C61F-7C4C-A2FC-31F4973A594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3242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F106-938E-9A42-AB5B-7094B8506243}"/>
              </a:ext>
            </a:extLst>
          </p:cNvPr>
          <p:cNvSpPr>
            <a:spLocks noGrp="1"/>
          </p:cNvSpPr>
          <p:nvPr>
            <p:ph type="title"/>
          </p:nvPr>
        </p:nvSpPr>
        <p:spPr/>
        <p:txBody>
          <a:bodyPr/>
          <a:lstStyle/>
          <a:p>
            <a:r>
              <a:rPr lang="en-US" dirty="0"/>
              <a:t>The Apes </a:t>
            </a:r>
          </a:p>
        </p:txBody>
      </p:sp>
      <p:sp>
        <p:nvSpPr>
          <p:cNvPr id="3" name="Content Placeholder 2">
            <a:extLst>
              <a:ext uri="{FF2B5EF4-FFF2-40B4-BE49-F238E27FC236}">
                <a16:creationId xmlns:a16="http://schemas.microsoft.com/office/drawing/2014/main" id="{360D9FC9-C5B5-E94B-83B3-B791EDCA30F1}"/>
              </a:ext>
            </a:extLst>
          </p:cNvPr>
          <p:cNvSpPr>
            <a:spLocks noGrp="1"/>
          </p:cNvSpPr>
          <p:nvPr>
            <p:ph idx="1"/>
          </p:nvPr>
        </p:nvSpPr>
        <p:spPr>
          <a:xfrm>
            <a:off x="838200" y="1569147"/>
            <a:ext cx="10515600" cy="4351338"/>
          </a:xfrm>
        </p:spPr>
        <p:txBody>
          <a:bodyPr>
            <a:normAutofit/>
          </a:bodyPr>
          <a:lstStyle/>
          <a:p>
            <a:pPr marL="149225" indent="0">
              <a:lnSpc>
                <a:spcPct val="100000"/>
              </a:lnSpc>
              <a:spcBef>
                <a:spcPct val="0"/>
              </a:spcBef>
              <a:spcAft>
                <a:spcPts val="1500"/>
              </a:spcAft>
              <a:buSzPct val="120000"/>
              <a:buNone/>
              <a:tabLst>
                <a:tab pos="1025525" algn="l"/>
                <a:tab pos="1390650" algn="l"/>
              </a:tabLst>
            </a:pPr>
            <a:r>
              <a:rPr lang="en-US" altLang="en-US" sz="2000" dirty="0">
                <a:solidFill>
                  <a:srgbClr val="000000"/>
                </a:solidFill>
              </a:rPr>
              <a:t>Anatomical features and habits: </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Well adapted to an </a:t>
            </a:r>
            <a:r>
              <a:rPr lang="en-US" altLang="en-US" sz="2000" b="1" dirty="0">
                <a:solidFill>
                  <a:srgbClr val="000000"/>
                </a:solidFill>
              </a:rPr>
              <a:t>arboreal</a:t>
            </a:r>
            <a:r>
              <a:rPr lang="en-US" altLang="en-US" sz="2000" dirty="0">
                <a:solidFill>
                  <a:srgbClr val="000000"/>
                </a:solidFill>
              </a:rPr>
              <a:t> (tree-dwelling) lifestyle</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Brachiating (swing underneath from branch to branch)</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Some mainly ground dwelling and quadrupedal (e.g. gorilla)</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Arms longer than legs</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Flattened nose</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Bony eye ridges</a:t>
            </a:r>
          </a:p>
          <a:p>
            <a:pPr marL="625475" indent="-476250">
              <a:lnSpc>
                <a:spcPct val="100000"/>
              </a:lnSpc>
              <a:spcBef>
                <a:spcPct val="0"/>
              </a:spcBef>
              <a:spcAft>
                <a:spcPts val="1500"/>
              </a:spcAft>
              <a:buSzPct val="120000"/>
              <a:tabLst>
                <a:tab pos="1025525" algn="l"/>
                <a:tab pos="1390650" algn="l"/>
              </a:tabLst>
            </a:pPr>
            <a:r>
              <a:rPr lang="en-US" altLang="en-US" sz="2000" dirty="0">
                <a:solidFill>
                  <a:srgbClr val="000000"/>
                </a:solidFill>
              </a:rPr>
              <a:t>No tail</a:t>
            </a:r>
          </a:p>
          <a:p>
            <a:pPr>
              <a:lnSpc>
                <a:spcPct val="100000"/>
              </a:lnSpc>
            </a:pPr>
            <a:endParaRPr lang="en-US" sz="2000" dirty="0"/>
          </a:p>
        </p:txBody>
      </p:sp>
      <p:pic>
        <p:nvPicPr>
          <p:cNvPr id="6" name="Picture 5">
            <a:extLst>
              <a:ext uri="{FF2B5EF4-FFF2-40B4-BE49-F238E27FC236}">
                <a16:creationId xmlns:a16="http://schemas.microsoft.com/office/drawing/2014/main" id="{30C6E62A-9B27-BF4F-AA88-D78260F9F8EC}"/>
              </a:ext>
            </a:extLst>
          </p:cNvPr>
          <p:cNvPicPr>
            <a:picLocks noChangeAspect="1"/>
          </p:cNvPicPr>
          <p:nvPr/>
        </p:nvPicPr>
        <p:blipFill>
          <a:blip r:embed="rId2"/>
          <a:stretch>
            <a:fillRect/>
          </a:stretch>
        </p:blipFill>
        <p:spPr>
          <a:xfrm>
            <a:off x="7806164" y="1690688"/>
            <a:ext cx="4140200" cy="3175000"/>
          </a:xfrm>
          <a:prstGeom prst="rect">
            <a:avLst/>
          </a:prstGeom>
        </p:spPr>
      </p:pic>
    </p:spTree>
    <p:extLst>
      <p:ext uri="{BB962C8B-B14F-4D97-AF65-F5344CB8AC3E}">
        <p14:creationId xmlns:p14="http://schemas.microsoft.com/office/powerpoint/2010/main" val="5333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4832-F3A6-294D-8264-29078FFD14EF}"/>
              </a:ext>
            </a:extLst>
          </p:cNvPr>
          <p:cNvSpPr>
            <a:spLocks noGrp="1"/>
          </p:cNvSpPr>
          <p:nvPr>
            <p:ph type="title"/>
          </p:nvPr>
        </p:nvSpPr>
        <p:spPr/>
        <p:txBody>
          <a:bodyPr/>
          <a:lstStyle/>
          <a:p>
            <a:r>
              <a:rPr lang="en-US" dirty="0"/>
              <a:t>The Hominids</a:t>
            </a:r>
          </a:p>
        </p:txBody>
      </p:sp>
      <p:sp>
        <p:nvSpPr>
          <p:cNvPr id="3" name="Content Placeholder 2">
            <a:extLst>
              <a:ext uri="{FF2B5EF4-FFF2-40B4-BE49-F238E27FC236}">
                <a16:creationId xmlns:a16="http://schemas.microsoft.com/office/drawing/2014/main" id="{242DFC84-4554-1C46-B86F-8286D3A5DDB7}"/>
              </a:ext>
            </a:extLst>
          </p:cNvPr>
          <p:cNvSpPr>
            <a:spLocks noGrp="1"/>
          </p:cNvSpPr>
          <p:nvPr>
            <p:ph idx="1"/>
          </p:nvPr>
        </p:nvSpPr>
        <p:spPr>
          <a:xfrm>
            <a:off x="838200" y="1602601"/>
            <a:ext cx="6610815" cy="4890274"/>
          </a:xfrm>
        </p:spPr>
        <p:txBody>
          <a:bodyPr>
            <a:normAutofit fontScale="70000" lnSpcReduction="20000"/>
          </a:bodyPr>
          <a:lstStyle/>
          <a:p>
            <a:pPr marL="0" indent="0">
              <a:lnSpc>
                <a:spcPct val="150000"/>
              </a:lnSpc>
              <a:buNone/>
            </a:pPr>
            <a:r>
              <a:rPr lang="en-US" dirty="0"/>
              <a:t>Characteristics: </a:t>
            </a:r>
          </a:p>
          <a:p>
            <a:pPr>
              <a:lnSpc>
                <a:spcPct val="150000"/>
              </a:lnSpc>
            </a:pPr>
            <a:r>
              <a:rPr lang="en-US" dirty="0"/>
              <a:t>Bipedal with modified feet, thigh bone, pelvis, and spine</a:t>
            </a:r>
          </a:p>
          <a:p>
            <a:pPr>
              <a:lnSpc>
                <a:spcPct val="150000"/>
              </a:lnSpc>
            </a:pPr>
            <a:r>
              <a:rPr lang="en-US" dirty="0"/>
              <a:t>Large cerebral cortex (forebrain)</a:t>
            </a:r>
          </a:p>
          <a:p>
            <a:pPr>
              <a:lnSpc>
                <a:spcPct val="150000"/>
              </a:lnSpc>
            </a:pPr>
            <a:r>
              <a:rPr lang="en-US" dirty="0"/>
              <a:t>Reduced canines (and teeth in general)</a:t>
            </a:r>
          </a:p>
          <a:p>
            <a:pPr>
              <a:lnSpc>
                <a:spcPct val="150000"/>
              </a:lnSpc>
            </a:pPr>
            <a:r>
              <a:rPr lang="en-US" dirty="0"/>
              <a:t>Prominent nose and chin, reduced eye ridges</a:t>
            </a:r>
          </a:p>
          <a:p>
            <a:pPr>
              <a:lnSpc>
                <a:spcPct val="150000"/>
              </a:lnSpc>
            </a:pPr>
            <a:r>
              <a:rPr lang="en-US" dirty="0"/>
              <a:t>Reduced/short body hair to assist cooling </a:t>
            </a:r>
          </a:p>
          <a:p>
            <a:pPr>
              <a:lnSpc>
                <a:spcPct val="150000"/>
              </a:lnSpc>
            </a:pPr>
            <a:r>
              <a:rPr lang="en-US" dirty="0"/>
              <a:t>Highly sensitive skin</a:t>
            </a:r>
          </a:p>
          <a:p>
            <a:pPr>
              <a:lnSpc>
                <a:spcPct val="150000"/>
              </a:lnSpc>
            </a:pPr>
            <a:r>
              <a:rPr lang="en-US" dirty="0"/>
              <a:t>Complex social behavior</a:t>
            </a:r>
          </a:p>
          <a:p>
            <a:endParaRPr lang="en-US" dirty="0"/>
          </a:p>
        </p:txBody>
      </p:sp>
      <p:pic>
        <p:nvPicPr>
          <p:cNvPr id="4" name="Picture 4">
            <a:extLst>
              <a:ext uri="{FF2B5EF4-FFF2-40B4-BE49-F238E27FC236}">
                <a16:creationId xmlns:a16="http://schemas.microsoft.com/office/drawing/2014/main" id="{BAE4660F-A831-064A-AA2B-262B68A51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1500" y="838574"/>
            <a:ext cx="1789907" cy="2125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5" name="Picture 5">
            <a:extLst>
              <a:ext uri="{FF2B5EF4-FFF2-40B4-BE49-F238E27FC236}">
                <a16:creationId xmlns:a16="http://schemas.microsoft.com/office/drawing/2014/main" id="{37F5FEEC-E069-0147-AD5D-90DA01984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031" y="838574"/>
            <a:ext cx="1901089" cy="217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sp>
        <p:nvSpPr>
          <p:cNvPr id="6" name="Rectangle 6">
            <a:extLst>
              <a:ext uri="{FF2B5EF4-FFF2-40B4-BE49-F238E27FC236}">
                <a16:creationId xmlns:a16="http://schemas.microsoft.com/office/drawing/2014/main" id="{EBEC6E9E-E78C-454C-B881-5CAEE88690AE}"/>
              </a:ext>
            </a:extLst>
          </p:cNvPr>
          <p:cNvSpPr>
            <a:spLocks noChangeArrowheads="1"/>
          </p:cNvSpPr>
          <p:nvPr/>
        </p:nvSpPr>
        <p:spPr bwMode="auto">
          <a:xfrm>
            <a:off x="7319536" y="3011248"/>
            <a:ext cx="20818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43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1pPr>
            <a:lvl2pPr marL="742950" indent="-28575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2pPr>
            <a:lvl3pPr marL="11430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3pPr>
            <a:lvl4pPr marL="16002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4pPr>
            <a:lvl5pPr marL="20574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5pPr>
            <a:lvl6pPr marL="25146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6pPr>
            <a:lvl7pPr marL="29718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7pPr>
            <a:lvl8pPr marL="34290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8pPr>
            <a:lvl9pPr marL="38862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9pPr>
          </a:lstStyle>
          <a:p>
            <a:pPr eaLnBrk="1" hangingPunct="1"/>
            <a:r>
              <a:rPr lang="en-US" altLang="en-US" sz="18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Paranthropus boisei</a:t>
            </a:r>
          </a:p>
        </p:txBody>
      </p:sp>
      <p:sp>
        <p:nvSpPr>
          <p:cNvPr id="7" name="Rectangle 7">
            <a:extLst>
              <a:ext uri="{FF2B5EF4-FFF2-40B4-BE49-F238E27FC236}">
                <a16:creationId xmlns:a16="http://schemas.microsoft.com/office/drawing/2014/main" id="{88B5C41C-C4E8-0548-9688-ED45504E21B9}"/>
              </a:ext>
            </a:extLst>
          </p:cNvPr>
          <p:cNvSpPr>
            <a:spLocks noChangeArrowheads="1"/>
          </p:cNvSpPr>
          <p:nvPr/>
        </p:nvSpPr>
        <p:spPr bwMode="auto">
          <a:xfrm>
            <a:off x="9713031" y="3011249"/>
            <a:ext cx="208187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43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1pPr>
            <a:lvl2pPr marL="742950" indent="-28575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2pPr>
            <a:lvl3pPr marL="11430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3pPr>
            <a:lvl4pPr marL="16002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4pPr>
            <a:lvl5pPr marL="2057400" indent="-228600">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5pPr>
            <a:lvl6pPr marL="25146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6pPr>
            <a:lvl7pPr marL="29718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7pPr>
            <a:lvl8pPr marL="34290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8pPr>
            <a:lvl9pPr marL="3886200" indent="-228600" eaLnBrk="0" fontAlgn="base" hangingPunct="0">
              <a:spcBef>
                <a:spcPct val="0"/>
              </a:spcBef>
              <a:spcAft>
                <a:spcPct val="0"/>
              </a:spcAft>
              <a:tabLst>
                <a:tab pos="520700" algn="l"/>
              </a:tabLst>
              <a:defRPr sz="2800">
                <a:solidFill>
                  <a:srgbClr val="373029"/>
                </a:solidFill>
                <a:latin typeface="Hoefler Text" panose="02030602050506020203" pitchFamily="18" charset="77"/>
                <a:ea typeface="ヒラギノ明朝 Pro W6" panose="02020300000000000000" pitchFamily="18" charset="-128"/>
                <a:sym typeface="Hoefler Text" panose="02030602050506020203" pitchFamily="18" charset="77"/>
              </a:defRPr>
            </a:lvl9pPr>
          </a:lstStyle>
          <a:p>
            <a:pPr eaLnBrk="1" hangingPunct="1"/>
            <a:r>
              <a:rPr lang="en-US" altLang="en-US" sz="1800" b="1" i="1" dirty="0">
                <a:solidFill>
                  <a:srgbClr val="000000"/>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Homo neanderthalensis</a:t>
            </a:r>
          </a:p>
        </p:txBody>
      </p:sp>
      <p:pic>
        <p:nvPicPr>
          <p:cNvPr id="9" name="Picture 8">
            <a:extLst>
              <a:ext uri="{FF2B5EF4-FFF2-40B4-BE49-F238E27FC236}">
                <a16:creationId xmlns:a16="http://schemas.microsoft.com/office/drawing/2014/main" id="{1AB9C63A-885B-634E-A07F-6C338D1558B9}"/>
              </a:ext>
            </a:extLst>
          </p:cNvPr>
          <p:cNvPicPr>
            <a:picLocks noChangeAspect="1"/>
          </p:cNvPicPr>
          <p:nvPr/>
        </p:nvPicPr>
        <p:blipFill>
          <a:blip r:embed="rId4"/>
          <a:stretch>
            <a:fillRect/>
          </a:stretch>
        </p:blipFill>
        <p:spPr>
          <a:xfrm>
            <a:off x="7961980" y="3641352"/>
            <a:ext cx="3122960" cy="3216648"/>
          </a:xfrm>
          <a:prstGeom prst="rect">
            <a:avLst/>
          </a:prstGeom>
        </p:spPr>
      </p:pic>
    </p:spTree>
    <p:extLst>
      <p:ext uri="{BB962C8B-B14F-4D97-AF65-F5344CB8AC3E}">
        <p14:creationId xmlns:p14="http://schemas.microsoft.com/office/powerpoint/2010/main" val="151849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20F9-D98F-864C-84F0-C2731E27B375}"/>
              </a:ext>
            </a:extLst>
          </p:cNvPr>
          <p:cNvSpPr>
            <a:spLocks noGrp="1"/>
          </p:cNvSpPr>
          <p:nvPr>
            <p:ph type="title"/>
          </p:nvPr>
        </p:nvSpPr>
        <p:spPr>
          <a:xfrm>
            <a:off x="521345" y="141486"/>
            <a:ext cx="10515600" cy="1325563"/>
          </a:xfrm>
        </p:spPr>
        <p:txBody>
          <a:bodyPr/>
          <a:lstStyle/>
          <a:p>
            <a:r>
              <a:rPr lang="en-US" dirty="0"/>
              <a:t>Locomotion – adaptations to bipedalism </a:t>
            </a:r>
          </a:p>
        </p:txBody>
      </p:sp>
      <p:sp>
        <p:nvSpPr>
          <p:cNvPr id="4" name="Rectangle 3">
            <a:extLst>
              <a:ext uri="{FF2B5EF4-FFF2-40B4-BE49-F238E27FC236}">
                <a16:creationId xmlns:a16="http://schemas.microsoft.com/office/drawing/2014/main" id="{EDB6C43B-6FB6-C84B-9660-AAD177EE209B}"/>
              </a:ext>
            </a:extLst>
          </p:cNvPr>
          <p:cNvSpPr>
            <a:spLocks/>
          </p:cNvSpPr>
          <p:nvPr/>
        </p:nvSpPr>
        <p:spPr bwMode="auto">
          <a:xfrm>
            <a:off x="8317520" y="4828820"/>
            <a:ext cx="3644900" cy="177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400" b="1" dirty="0">
                <a:solidFill>
                  <a:srgbClr val="000000"/>
                </a:solidFill>
                <a:latin typeface="Arial" charset="0"/>
                <a:ea typeface="ＭＳ Ｐゴシック" charset="0"/>
                <a:cs typeface="Arial" charset="0"/>
                <a:sym typeface="Arial" charset="0"/>
              </a:rPr>
              <a:t>Shape of Foot</a:t>
            </a:r>
            <a:r>
              <a:rPr lang="en-US" sz="1400" dirty="0">
                <a:solidFill>
                  <a:srgbClr val="000000"/>
                </a:solidFill>
                <a:latin typeface="Arial" charset="0"/>
                <a:ea typeface="ＭＳ Ｐゴシック" charset="0"/>
                <a:cs typeface="Arial" charset="0"/>
                <a:sym typeface="Arial" charset="0"/>
              </a:rPr>
              <a:t>: The anatomy of the foot has changed to become a platform</a:t>
            </a:r>
            <a:br>
              <a:rPr lang="en-US" sz="1400" dirty="0">
                <a:solidFill>
                  <a:srgbClr val="000000"/>
                </a:solidFill>
                <a:latin typeface="Arial" charset="0"/>
                <a:ea typeface="ＭＳ Ｐゴシック" charset="0"/>
                <a:cs typeface="Arial" charset="0"/>
                <a:sym typeface="Arial" charset="0"/>
              </a:rPr>
            </a:br>
            <a:r>
              <a:rPr lang="en-US" sz="1400" dirty="0">
                <a:solidFill>
                  <a:schemeClr val="accent6"/>
                </a:solidFill>
                <a:latin typeface="Arial" charset="0"/>
                <a:ea typeface="ＭＳ Ｐゴシック" charset="0"/>
                <a:cs typeface="Arial" charset="0"/>
                <a:sym typeface="Arial" charset="0"/>
              </a:rPr>
              <a:t>Toes are short, with big toe forward thrusting</a:t>
            </a:r>
            <a:r>
              <a:rPr lang="en-US" sz="1400" dirty="0">
                <a:solidFill>
                  <a:srgbClr val="000000"/>
                </a:solidFill>
                <a:latin typeface="Arial" charset="0"/>
                <a:ea typeface="ＭＳ Ｐゴシック" charset="0"/>
                <a:cs typeface="Arial" charset="0"/>
                <a:sym typeface="Arial" charset="0"/>
              </a:rPr>
              <a:t>. Inner side of the foot is elevated into an arch to provide shock absorption.</a:t>
            </a:r>
          </a:p>
        </p:txBody>
      </p:sp>
      <p:sp>
        <p:nvSpPr>
          <p:cNvPr id="5" name="Rectangle 4">
            <a:extLst>
              <a:ext uri="{FF2B5EF4-FFF2-40B4-BE49-F238E27FC236}">
                <a16:creationId xmlns:a16="http://schemas.microsoft.com/office/drawing/2014/main" id="{A5336494-EAD7-D446-AA5D-D16DDDF701BE}"/>
              </a:ext>
            </a:extLst>
          </p:cNvPr>
          <p:cNvSpPr>
            <a:spLocks/>
          </p:cNvSpPr>
          <p:nvPr/>
        </p:nvSpPr>
        <p:spPr bwMode="auto">
          <a:xfrm>
            <a:off x="565254" y="1448594"/>
            <a:ext cx="3429000" cy="116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600" b="1" dirty="0">
                <a:solidFill>
                  <a:srgbClr val="000000"/>
                </a:solidFill>
                <a:latin typeface="Arial" charset="0"/>
                <a:ea typeface="ＭＳ Ｐゴシック" charset="0"/>
                <a:cs typeface="Arial" charset="0"/>
                <a:sym typeface="Arial" charset="0"/>
              </a:rPr>
              <a:t>Position of Foramen Magnum</a:t>
            </a:r>
            <a:r>
              <a:rPr lang="en-US" sz="1600" dirty="0">
                <a:solidFill>
                  <a:srgbClr val="000000"/>
                </a:solidFill>
                <a:latin typeface="Arial" charset="0"/>
                <a:ea typeface="ＭＳ Ｐゴシック" charset="0"/>
                <a:cs typeface="Arial" charset="0"/>
                <a:sym typeface="Arial" charset="0"/>
              </a:rPr>
              <a:t>: Located more </a:t>
            </a:r>
            <a:r>
              <a:rPr lang="en-US" sz="1600" dirty="0">
                <a:solidFill>
                  <a:schemeClr val="accent6"/>
                </a:solidFill>
                <a:latin typeface="Arial" charset="0"/>
                <a:ea typeface="ＭＳ Ｐゴシック" charset="0"/>
                <a:cs typeface="Arial" charset="0"/>
                <a:sym typeface="Arial" charset="0"/>
              </a:rPr>
              <a:t>centrally</a:t>
            </a:r>
            <a:r>
              <a:rPr lang="en-US" sz="1600" dirty="0">
                <a:solidFill>
                  <a:srgbClr val="000000"/>
                </a:solidFill>
                <a:latin typeface="Arial" charset="0"/>
                <a:ea typeface="ＭＳ Ｐゴシック" charset="0"/>
                <a:cs typeface="Arial" charset="0"/>
                <a:sym typeface="Arial" charset="0"/>
              </a:rPr>
              <a:t> </a:t>
            </a:r>
            <a:r>
              <a:rPr lang="en-US" sz="1600" dirty="0">
                <a:solidFill>
                  <a:schemeClr val="accent6"/>
                </a:solidFill>
                <a:latin typeface="Arial" charset="0"/>
                <a:ea typeface="ＭＳ Ｐゴシック" charset="0"/>
                <a:cs typeface="Arial" charset="0"/>
                <a:sym typeface="Arial" charset="0"/>
              </a:rPr>
              <a:t>under</a:t>
            </a:r>
            <a:r>
              <a:rPr lang="en-US" sz="1600" dirty="0">
                <a:solidFill>
                  <a:srgbClr val="000000"/>
                </a:solidFill>
                <a:latin typeface="Arial" charset="0"/>
                <a:ea typeface="ＭＳ Ｐゴシック" charset="0"/>
                <a:cs typeface="Arial" charset="0"/>
                <a:sym typeface="Arial" charset="0"/>
              </a:rPr>
              <a:t> the skull, so that the skull is </a:t>
            </a:r>
            <a:r>
              <a:rPr lang="en-US" sz="1600" dirty="0">
                <a:solidFill>
                  <a:schemeClr val="accent6"/>
                </a:solidFill>
                <a:latin typeface="Arial" charset="0"/>
                <a:ea typeface="ＭＳ Ｐゴシック" charset="0"/>
                <a:cs typeface="Arial" charset="0"/>
                <a:sym typeface="Arial" charset="0"/>
              </a:rPr>
              <a:t>balanced on the spine</a:t>
            </a:r>
          </a:p>
        </p:txBody>
      </p:sp>
      <p:sp>
        <p:nvSpPr>
          <p:cNvPr id="6" name="Rectangle 5">
            <a:extLst>
              <a:ext uri="{FF2B5EF4-FFF2-40B4-BE49-F238E27FC236}">
                <a16:creationId xmlns:a16="http://schemas.microsoft.com/office/drawing/2014/main" id="{DDB98952-A582-A245-8DEC-7393B05B1534}"/>
              </a:ext>
            </a:extLst>
          </p:cNvPr>
          <p:cNvSpPr>
            <a:spLocks/>
          </p:cNvSpPr>
          <p:nvPr/>
        </p:nvSpPr>
        <p:spPr bwMode="auto">
          <a:xfrm>
            <a:off x="8407398" y="1066799"/>
            <a:ext cx="3440722" cy="18965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400" b="1" dirty="0">
                <a:solidFill>
                  <a:srgbClr val="000000"/>
                </a:solidFill>
                <a:latin typeface="Arial" charset="0"/>
                <a:ea typeface="ＭＳ Ｐゴシック" charset="0"/>
                <a:cs typeface="Arial" charset="0"/>
                <a:sym typeface="Arial" charset="0"/>
              </a:rPr>
              <a:t>Spine Shape</a:t>
            </a:r>
            <a:endParaRPr lang="en-US" sz="1400" dirty="0">
              <a:solidFill>
                <a:srgbClr val="000000"/>
              </a:solidFill>
              <a:latin typeface="Arial" charset="0"/>
              <a:ea typeface="ＭＳ Ｐゴシック" charset="0"/>
              <a:cs typeface="Arial" charset="0"/>
              <a:sym typeface="Arial" charset="0"/>
            </a:endParaRPr>
          </a:p>
          <a:p>
            <a:pPr marL="114300">
              <a:lnSpc>
                <a:spcPct val="111000"/>
              </a:lnSpc>
              <a:tabLst>
                <a:tab pos="520700" algn="l"/>
              </a:tabLst>
            </a:pPr>
            <a:r>
              <a:rPr lang="en-US" sz="1400" dirty="0">
                <a:solidFill>
                  <a:schemeClr val="accent6"/>
                </a:solidFill>
                <a:latin typeface="Arial" charset="0"/>
                <a:ea typeface="ＭＳ Ｐゴシック" charset="0"/>
                <a:cs typeface="Arial" charset="0"/>
                <a:sym typeface="Arial" charset="0"/>
              </a:rPr>
              <a:t>Cervical curve </a:t>
            </a:r>
            <a:r>
              <a:rPr lang="en-US" sz="1400" dirty="0">
                <a:solidFill>
                  <a:srgbClr val="000000"/>
                </a:solidFill>
                <a:latin typeface="Arial" charset="0"/>
                <a:ea typeface="ＭＳ Ｐゴシック" charset="0"/>
                <a:cs typeface="Arial" charset="0"/>
                <a:sym typeface="Arial" charset="0"/>
              </a:rPr>
              <a:t>– brings vertebral column directly under the COG of the skull  </a:t>
            </a:r>
          </a:p>
          <a:p>
            <a:pPr marL="114300">
              <a:lnSpc>
                <a:spcPct val="111000"/>
              </a:lnSpc>
              <a:tabLst>
                <a:tab pos="520700" algn="l"/>
              </a:tabLst>
            </a:pPr>
            <a:r>
              <a:rPr lang="en-US" sz="1400" dirty="0">
                <a:solidFill>
                  <a:schemeClr val="accent6"/>
                </a:solidFill>
                <a:latin typeface="Arial" charset="0"/>
                <a:ea typeface="ＭＳ Ｐゴシック" charset="0"/>
                <a:cs typeface="Arial" charset="0"/>
                <a:sym typeface="Arial" charset="0"/>
              </a:rPr>
              <a:t>Thoracic curve </a:t>
            </a:r>
            <a:r>
              <a:rPr lang="en-US" sz="1400" dirty="0">
                <a:solidFill>
                  <a:srgbClr val="000000"/>
                </a:solidFill>
                <a:latin typeface="Arial" charset="0"/>
                <a:ea typeface="ＭＳ Ｐゴシック" charset="0"/>
                <a:cs typeface="Arial" charset="0"/>
                <a:sym typeface="Arial" charset="0"/>
              </a:rPr>
              <a:t>– brings COG directly over the feet </a:t>
            </a:r>
          </a:p>
          <a:p>
            <a:pPr marL="114300">
              <a:lnSpc>
                <a:spcPct val="111000"/>
              </a:lnSpc>
              <a:tabLst>
                <a:tab pos="520700" algn="l"/>
              </a:tabLst>
            </a:pPr>
            <a:r>
              <a:rPr lang="en-US" sz="1400" dirty="0">
                <a:solidFill>
                  <a:schemeClr val="accent6"/>
                </a:solidFill>
                <a:latin typeface="Arial" charset="0"/>
                <a:ea typeface="ＭＳ Ｐゴシック" charset="0"/>
                <a:cs typeface="Arial" charset="0"/>
                <a:sym typeface="Arial" charset="0"/>
              </a:rPr>
              <a:t>Lumbar curve </a:t>
            </a:r>
            <a:r>
              <a:rPr lang="en-US" sz="1400" dirty="0">
                <a:solidFill>
                  <a:srgbClr val="000000"/>
                </a:solidFill>
                <a:latin typeface="Arial" charset="0"/>
                <a:ea typeface="ＭＳ Ｐゴシック" charset="0"/>
                <a:cs typeface="Arial" charset="0"/>
                <a:sym typeface="Arial" charset="0"/>
              </a:rPr>
              <a:t>- vertebrae are wedge-shaped  forming a forward jutting curve – improves balance in upright position </a:t>
            </a:r>
          </a:p>
        </p:txBody>
      </p:sp>
      <p:sp>
        <p:nvSpPr>
          <p:cNvPr id="7" name="Rectangle 6">
            <a:extLst>
              <a:ext uri="{FF2B5EF4-FFF2-40B4-BE49-F238E27FC236}">
                <a16:creationId xmlns:a16="http://schemas.microsoft.com/office/drawing/2014/main" id="{77480E78-44C4-9741-BD2C-D3140FB50272}"/>
              </a:ext>
            </a:extLst>
          </p:cNvPr>
          <p:cNvSpPr>
            <a:spLocks/>
          </p:cNvSpPr>
          <p:nvPr/>
        </p:nvSpPr>
        <p:spPr bwMode="auto">
          <a:xfrm>
            <a:off x="8433777" y="3332536"/>
            <a:ext cx="3416300" cy="177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400" b="1" dirty="0">
                <a:solidFill>
                  <a:srgbClr val="000000"/>
                </a:solidFill>
                <a:latin typeface="Arial" charset="0"/>
                <a:ea typeface="ＭＳ Ｐゴシック" charset="0"/>
                <a:cs typeface="Arial" charset="0"/>
                <a:sym typeface="Arial" charset="0"/>
              </a:rPr>
              <a:t>Pelvis Shape</a:t>
            </a:r>
            <a:r>
              <a:rPr lang="en-US" sz="1400" dirty="0">
                <a:solidFill>
                  <a:srgbClr val="000000"/>
                </a:solidFill>
                <a:latin typeface="Arial" charset="0"/>
                <a:ea typeface="ＭＳ Ｐゴシック" charset="0"/>
                <a:cs typeface="Arial" charset="0"/>
                <a:sym typeface="Arial" charset="0"/>
              </a:rPr>
              <a:t>: </a:t>
            </a:r>
            <a:r>
              <a:rPr lang="en-US" sz="1400" dirty="0">
                <a:solidFill>
                  <a:schemeClr val="accent6"/>
                </a:solidFill>
                <a:latin typeface="Arial" charset="0"/>
                <a:ea typeface="ＭＳ Ｐゴシック" charset="0"/>
                <a:cs typeface="Arial" charset="0"/>
                <a:sym typeface="Arial" charset="0"/>
              </a:rPr>
              <a:t>Short and broad</a:t>
            </a:r>
            <a:r>
              <a:rPr lang="en-US" sz="1400" dirty="0">
                <a:solidFill>
                  <a:srgbClr val="000000"/>
                </a:solidFill>
                <a:latin typeface="Arial" charset="0"/>
                <a:ea typeface="ＭＳ Ｐゴシック" charset="0"/>
                <a:cs typeface="Arial" charset="0"/>
                <a:sym typeface="Arial" charset="0"/>
              </a:rPr>
              <a:t>, for </a:t>
            </a:r>
            <a:r>
              <a:rPr lang="en-US" sz="1400" dirty="0">
                <a:solidFill>
                  <a:schemeClr val="accent6"/>
                </a:solidFill>
                <a:latin typeface="Arial" charset="0"/>
                <a:ea typeface="ＭＳ Ｐゴシック" charset="0"/>
                <a:cs typeface="Arial" charset="0"/>
                <a:sym typeface="Arial" charset="0"/>
              </a:rPr>
              <a:t>attachment of large</a:t>
            </a:r>
            <a:r>
              <a:rPr lang="en-US" sz="1400" dirty="0">
                <a:solidFill>
                  <a:srgbClr val="000000"/>
                </a:solidFill>
                <a:latin typeface="Arial" charset="0"/>
                <a:ea typeface="ＭＳ Ｐゴシック" charset="0"/>
                <a:cs typeface="Arial" charset="0"/>
                <a:sym typeface="Arial" charset="0"/>
              </a:rPr>
              <a:t>, powerful muscles for walking. Pelvis has become more </a:t>
            </a:r>
            <a:r>
              <a:rPr lang="en-US" sz="1400" dirty="0">
                <a:solidFill>
                  <a:schemeClr val="accent6"/>
                </a:solidFill>
                <a:latin typeface="Arial" charset="0"/>
                <a:ea typeface="ＭＳ Ｐゴシック" charset="0"/>
                <a:cs typeface="Arial" charset="0"/>
                <a:sym typeface="Arial" charset="0"/>
              </a:rPr>
              <a:t>'bowl-shaped'</a:t>
            </a:r>
            <a:r>
              <a:rPr lang="en-US" sz="1400" dirty="0">
                <a:solidFill>
                  <a:srgbClr val="000000"/>
                </a:solidFill>
                <a:latin typeface="Arial" charset="0"/>
                <a:ea typeface="ＭＳ Ｐゴシック" charset="0"/>
                <a:cs typeface="Arial" charset="0"/>
                <a:sym typeface="Arial" charset="0"/>
              </a:rPr>
              <a:t> to provide support for the organs of the torso. *</a:t>
            </a:r>
          </a:p>
        </p:txBody>
      </p:sp>
      <p:sp>
        <p:nvSpPr>
          <p:cNvPr id="8" name="Rectangle 7">
            <a:extLst>
              <a:ext uri="{FF2B5EF4-FFF2-40B4-BE49-F238E27FC236}">
                <a16:creationId xmlns:a16="http://schemas.microsoft.com/office/drawing/2014/main" id="{DF51E28E-0D2B-E04E-AD0E-E96DFEF12B12}"/>
              </a:ext>
            </a:extLst>
          </p:cNvPr>
          <p:cNvSpPr>
            <a:spLocks/>
          </p:cNvSpPr>
          <p:nvPr/>
        </p:nvSpPr>
        <p:spPr bwMode="auto">
          <a:xfrm>
            <a:off x="565254" y="2749550"/>
            <a:ext cx="3149600" cy="177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600" b="1" dirty="0">
                <a:solidFill>
                  <a:srgbClr val="000000"/>
                </a:solidFill>
                <a:latin typeface="Arial" charset="0"/>
                <a:ea typeface="ＭＳ Ｐゴシック" charset="0"/>
                <a:cs typeface="Arial" charset="0"/>
                <a:sym typeface="Arial" charset="0"/>
              </a:rPr>
              <a:t>Femur</a:t>
            </a:r>
            <a:br>
              <a:rPr lang="en-US" sz="1600" b="1" dirty="0">
                <a:solidFill>
                  <a:srgbClr val="000000"/>
                </a:solidFill>
                <a:latin typeface="Arial" charset="0"/>
                <a:ea typeface="ＭＳ Ｐゴシック" charset="0"/>
                <a:cs typeface="Arial" charset="0"/>
                <a:sym typeface="Arial" charset="0"/>
              </a:rPr>
            </a:br>
            <a:r>
              <a:rPr lang="en-US" sz="1600" dirty="0">
                <a:solidFill>
                  <a:srgbClr val="000000"/>
                </a:solidFill>
                <a:latin typeface="Arial" charset="0"/>
                <a:ea typeface="ＭＳ Ｐゴシック" charset="0"/>
                <a:cs typeface="Arial" charset="0"/>
                <a:sym typeface="Arial" charset="0"/>
              </a:rPr>
              <a:t>Longer and angled inwards from the hips so that the knees nearly touch. This </a:t>
            </a:r>
            <a:r>
              <a:rPr lang="ja-JP" altLang="en-US" sz="1600" b="1">
                <a:solidFill>
                  <a:schemeClr val="accent6"/>
                </a:solidFill>
                <a:latin typeface="Arial"/>
                <a:ea typeface="ＭＳ Ｐゴシック" charset="0"/>
                <a:cs typeface="Arial" charset="0"/>
                <a:sym typeface="Arial" charset="0"/>
              </a:rPr>
              <a:t>“</a:t>
            </a:r>
            <a:r>
              <a:rPr lang="en-US" sz="1600" b="1" dirty="0">
                <a:solidFill>
                  <a:schemeClr val="accent6"/>
                </a:solidFill>
                <a:latin typeface="Arial" charset="0"/>
                <a:ea typeface="ＭＳ Ｐゴシック" charset="0"/>
                <a:cs typeface="Arial" charset="0"/>
                <a:sym typeface="Arial" charset="0"/>
              </a:rPr>
              <a:t>carrying angle</a:t>
            </a:r>
            <a:r>
              <a:rPr lang="ja-JP" altLang="en-US" sz="1600" b="1">
                <a:solidFill>
                  <a:schemeClr val="accent6"/>
                </a:solidFill>
                <a:latin typeface="Arial"/>
                <a:ea typeface="ＭＳ Ｐゴシック" charset="0"/>
                <a:cs typeface="Arial" charset="0"/>
                <a:sym typeface="Arial" charset="0"/>
              </a:rPr>
              <a:t>”</a:t>
            </a:r>
            <a:r>
              <a:rPr lang="en-US" sz="1600" b="1" dirty="0">
                <a:solidFill>
                  <a:schemeClr val="accent6"/>
                </a:solidFill>
                <a:latin typeface="Arial" charset="0"/>
                <a:ea typeface="ＭＳ Ｐゴシック" charset="0"/>
                <a:cs typeface="Arial" charset="0"/>
                <a:sym typeface="Arial" charset="0"/>
              </a:rPr>
              <a:t> </a:t>
            </a:r>
            <a:r>
              <a:rPr lang="en-US" sz="1600" dirty="0">
                <a:solidFill>
                  <a:srgbClr val="000000"/>
                </a:solidFill>
                <a:latin typeface="Arial" charset="0"/>
                <a:ea typeface="ＭＳ Ｐゴシック" charset="0"/>
                <a:cs typeface="Arial" charset="0"/>
                <a:sym typeface="Arial" charset="0"/>
              </a:rPr>
              <a:t>assists in positioning the upper body over the </a:t>
            </a:r>
            <a:r>
              <a:rPr lang="en-US" sz="1600" dirty="0" err="1">
                <a:solidFill>
                  <a:srgbClr val="000000"/>
                </a:solidFill>
                <a:latin typeface="Arial" charset="0"/>
                <a:ea typeface="ＭＳ Ｐゴシック" charset="0"/>
                <a:cs typeface="Arial" charset="0"/>
                <a:sym typeface="Arial" charset="0"/>
              </a:rPr>
              <a:t>centre</a:t>
            </a:r>
            <a:r>
              <a:rPr lang="en-US" sz="1600" dirty="0">
                <a:solidFill>
                  <a:srgbClr val="000000"/>
                </a:solidFill>
                <a:latin typeface="Arial" charset="0"/>
                <a:ea typeface="ＭＳ Ｐゴシック" charset="0"/>
                <a:cs typeface="Arial" charset="0"/>
                <a:sym typeface="Arial" charset="0"/>
              </a:rPr>
              <a:t> of gravity.</a:t>
            </a:r>
          </a:p>
        </p:txBody>
      </p:sp>
      <p:sp>
        <p:nvSpPr>
          <p:cNvPr id="9" name="Rectangle 8">
            <a:extLst>
              <a:ext uri="{FF2B5EF4-FFF2-40B4-BE49-F238E27FC236}">
                <a16:creationId xmlns:a16="http://schemas.microsoft.com/office/drawing/2014/main" id="{05689B8B-2305-0A4F-8184-6069651BBCB2}"/>
              </a:ext>
            </a:extLst>
          </p:cNvPr>
          <p:cNvSpPr>
            <a:spLocks/>
          </p:cNvSpPr>
          <p:nvPr/>
        </p:nvSpPr>
        <p:spPr bwMode="auto">
          <a:xfrm>
            <a:off x="536680" y="4660106"/>
            <a:ext cx="3124200" cy="177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14300">
              <a:lnSpc>
                <a:spcPct val="111000"/>
              </a:lnSpc>
              <a:tabLst>
                <a:tab pos="520700" algn="l"/>
              </a:tabLst>
            </a:pPr>
            <a:r>
              <a:rPr lang="en-US" sz="1600" b="1" dirty="0">
                <a:solidFill>
                  <a:srgbClr val="000000"/>
                </a:solidFill>
                <a:latin typeface="Arial" charset="0"/>
                <a:ea typeface="ＭＳ Ｐゴシック" charset="0"/>
                <a:cs typeface="Arial" charset="0"/>
                <a:sym typeface="Arial" charset="0"/>
              </a:rPr>
              <a:t>Knee Joint</a:t>
            </a:r>
            <a:r>
              <a:rPr lang="en-US" sz="1600" dirty="0">
                <a:solidFill>
                  <a:srgbClr val="000000"/>
                </a:solidFill>
                <a:latin typeface="Arial" charset="0"/>
                <a:ea typeface="ＭＳ Ｐゴシック" charset="0"/>
                <a:cs typeface="Arial" charset="0"/>
                <a:sym typeface="Arial" charset="0"/>
              </a:rPr>
              <a:t>: </a:t>
            </a:r>
            <a:br>
              <a:rPr lang="en-US" sz="1600" dirty="0">
                <a:solidFill>
                  <a:srgbClr val="000000"/>
                </a:solidFill>
                <a:latin typeface="Arial" charset="0"/>
                <a:ea typeface="ＭＳ Ｐゴシック" charset="0"/>
                <a:cs typeface="Arial" charset="0"/>
                <a:sym typeface="Arial" charset="0"/>
              </a:rPr>
            </a:br>
            <a:r>
              <a:rPr lang="en-US" sz="1600" dirty="0">
                <a:solidFill>
                  <a:srgbClr val="000000"/>
                </a:solidFill>
                <a:latin typeface="Arial" charset="0"/>
                <a:ea typeface="ＭＳ Ｐゴシック" charset="0"/>
                <a:cs typeface="Arial" charset="0"/>
                <a:sym typeface="Arial" charset="0"/>
              </a:rPr>
              <a:t>Bottom of the femur has a </a:t>
            </a:r>
            <a:r>
              <a:rPr lang="en-US" sz="1600" dirty="0">
                <a:solidFill>
                  <a:schemeClr val="accent6"/>
                </a:solidFill>
                <a:latin typeface="Arial" charset="0"/>
                <a:ea typeface="ＭＳ Ｐゴシック" charset="0"/>
                <a:cs typeface="Arial" charset="0"/>
                <a:sym typeface="Arial" charset="0"/>
              </a:rPr>
              <a:t>enlarged hinge </a:t>
            </a:r>
            <a:r>
              <a:rPr lang="en-US" sz="1600" dirty="0">
                <a:solidFill>
                  <a:srgbClr val="000000"/>
                </a:solidFill>
                <a:latin typeface="Arial" charset="0"/>
                <a:ea typeface="ＭＳ Ｐゴシック" charset="0"/>
                <a:cs typeface="Arial" charset="0"/>
                <a:sym typeface="Arial" charset="0"/>
              </a:rPr>
              <a:t>on the outside of the knee joint (called the </a:t>
            </a:r>
            <a:r>
              <a:rPr lang="en-US" sz="1600" dirty="0">
                <a:solidFill>
                  <a:schemeClr val="accent6"/>
                </a:solidFill>
                <a:latin typeface="Arial" charset="0"/>
                <a:ea typeface="ＭＳ Ｐゴシック" charset="0"/>
                <a:cs typeface="Arial" charset="0"/>
                <a:sym typeface="Arial" charset="0"/>
              </a:rPr>
              <a:t>lateral condyle)</a:t>
            </a:r>
            <a:r>
              <a:rPr lang="en-US" sz="1600" dirty="0">
                <a:solidFill>
                  <a:srgbClr val="000000"/>
                </a:solidFill>
                <a:latin typeface="Arial" charset="0"/>
                <a:ea typeface="ＭＳ Ｐゴシック" charset="0"/>
                <a:cs typeface="Arial" charset="0"/>
                <a:sym typeface="Arial" charset="0"/>
              </a:rPr>
              <a:t>. Allows weight to be transmitted down the outside of each leg. </a:t>
            </a:r>
          </a:p>
        </p:txBody>
      </p:sp>
      <p:sp>
        <p:nvSpPr>
          <p:cNvPr id="10" name="Line 9">
            <a:extLst>
              <a:ext uri="{FF2B5EF4-FFF2-40B4-BE49-F238E27FC236}">
                <a16:creationId xmlns:a16="http://schemas.microsoft.com/office/drawing/2014/main" id="{CC3638A4-7E10-9B4B-917A-318F6C21361E}"/>
              </a:ext>
            </a:extLst>
          </p:cNvPr>
          <p:cNvSpPr>
            <a:spLocks noChangeShapeType="1"/>
          </p:cNvSpPr>
          <p:nvPr/>
        </p:nvSpPr>
        <p:spPr bwMode="auto">
          <a:xfrm rot="10800000">
            <a:off x="6221919" y="3755869"/>
            <a:ext cx="2183523" cy="198064"/>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 name="Line 10">
            <a:extLst>
              <a:ext uri="{FF2B5EF4-FFF2-40B4-BE49-F238E27FC236}">
                <a16:creationId xmlns:a16="http://schemas.microsoft.com/office/drawing/2014/main" id="{982CF21E-64F2-8544-ACBE-60F6539A3E65}"/>
              </a:ext>
            </a:extLst>
          </p:cNvPr>
          <p:cNvSpPr>
            <a:spLocks noChangeShapeType="1"/>
          </p:cNvSpPr>
          <p:nvPr/>
        </p:nvSpPr>
        <p:spPr bwMode="auto">
          <a:xfrm>
            <a:off x="3714854" y="3516477"/>
            <a:ext cx="1508127" cy="715634"/>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 name="Line 11">
            <a:extLst>
              <a:ext uri="{FF2B5EF4-FFF2-40B4-BE49-F238E27FC236}">
                <a16:creationId xmlns:a16="http://schemas.microsoft.com/office/drawing/2014/main" id="{8DE4E4CE-1B66-DF46-94C7-01CAA5069FAF}"/>
              </a:ext>
            </a:extLst>
          </p:cNvPr>
          <p:cNvSpPr>
            <a:spLocks noChangeShapeType="1"/>
          </p:cNvSpPr>
          <p:nvPr/>
        </p:nvSpPr>
        <p:spPr bwMode="auto">
          <a:xfrm rot="10800000" flipH="1">
            <a:off x="3714854" y="4981343"/>
            <a:ext cx="1508125" cy="442913"/>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3" name="Line 12">
            <a:extLst>
              <a:ext uri="{FF2B5EF4-FFF2-40B4-BE49-F238E27FC236}">
                <a16:creationId xmlns:a16="http://schemas.microsoft.com/office/drawing/2014/main" id="{6C2233FB-E67C-1D46-9DA1-02AC142EA3AD}"/>
              </a:ext>
            </a:extLst>
          </p:cNvPr>
          <p:cNvSpPr>
            <a:spLocks noChangeShapeType="1"/>
          </p:cNvSpPr>
          <p:nvPr/>
        </p:nvSpPr>
        <p:spPr bwMode="auto">
          <a:xfrm flipH="1">
            <a:off x="6248298" y="5167312"/>
            <a:ext cx="2027366" cy="756213"/>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4" name="Line 13">
            <a:extLst>
              <a:ext uri="{FF2B5EF4-FFF2-40B4-BE49-F238E27FC236}">
                <a16:creationId xmlns:a16="http://schemas.microsoft.com/office/drawing/2014/main" id="{D5D266ED-1575-7541-8574-1F9831778FAD}"/>
              </a:ext>
            </a:extLst>
          </p:cNvPr>
          <p:cNvSpPr>
            <a:spLocks noChangeShapeType="1"/>
          </p:cNvSpPr>
          <p:nvPr/>
        </p:nvSpPr>
        <p:spPr bwMode="auto">
          <a:xfrm flipH="1">
            <a:off x="6566031" y="1760850"/>
            <a:ext cx="1709633" cy="834075"/>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4">
            <a:extLst>
              <a:ext uri="{FF2B5EF4-FFF2-40B4-BE49-F238E27FC236}">
                <a16:creationId xmlns:a16="http://schemas.microsoft.com/office/drawing/2014/main" id="{0D6482FD-1821-9147-8A48-74BD8E0875E6}"/>
              </a:ext>
            </a:extLst>
          </p:cNvPr>
          <p:cNvSpPr>
            <a:spLocks noChangeShapeType="1"/>
          </p:cNvSpPr>
          <p:nvPr/>
        </p:nvSpPr>
        <p:spPr bwMode="auto">
          <a:xfrm>
            <a:off x="3947067" y="1876657"/>
            <a:ext cx="1709634" cy="351167"/>
          </a:xfrm>
          <a:prstGeom prst="line">
            <a:avLst/>
          </a:prstGeom>
          <a:noFill/>
          <a:ln w="25400">
            <a:solidFill>
              <a:srgbClr val="FF0017"/>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pic>
        <p:nvPicPr>
          <p:cNvPr id="16" name="Picture 2">
            <a:extLst>
              <a:ext uri="{FF2B5EF4-FFF2-40B4-BE49-F238E27FC236}">
                <a16:creationId xmlns:a16="http://schemas.microsoft.com/office/drawing/2014/main" id="{DC4B82B1-6166-FF47-8920-AEC5D4B5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883" y="1690688"/>
            <a:ext cx="2183522" cy="45447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190500" dist="190499" dir="2700000" algn="ctr" rotWithShape="0">
                    <a:schemeClr val="bg2">
                      <a:alpha val="50000"/>
                    </a:schemeClr>
                  </a:outerShdw>
                </a:effectLst>
              </a14:hiddenEffects>
            </a:ext>
          </a:extLst>
        </p:spPr>
      </p:pic>
    </p:spTree>
    <p:extLst>
      <p:ext uri="{BB962C8B-B14F-4D97-AF65-F5344CB8AC3E}">
        <p14:creationId xmlns:p14="http://schemas.microsoft.com/office/powerpoint/2010/main" val="135484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BD00-2CD5-B24A-ADA3-E63537D15AFF}"/>
              </a:ext>
            </a:extLst>
          </p:cNvPr>
          <p:cNvSpPr>
            <a:spLocks noGrp="1"/>
          </p:cNvSpPr>
          <p:nvPr>
            <p:ph type="title"/>
          </p:nvPr>
        </p:nvSpPr>
        <p:spPr/>
        <p:txBody>
          <a:bodyPr/>
          <a:lstStyle/>
          <a:p>
            <a:r>
              <a:rPr lang="en-US" dirty="0"/>
              <a:t>Carrying angle </a:t>
            </a:r>
          </a:p>
        </p:txBody>
      </p:sp>
      <p:pic>
        <p:nvPicPr>
          <p:cNvPr id="5" name="Content Placeholder 4" descr="A close up of a map&#10;&#10;Description automatically generated">
            <a:extLst>
              <a:ext uri="{FF2B5EF4-FFF2-40B4-BE49-F238E27FC236}">
                <a16:creationId xmlns:a16="http://schemas.microsoft.com/office/drawing/2014/main" id="{829B7691-EE60-3F4F-B85E-86D7E1757295}"/>
              </a:ext>
            </a:extLst>
          </p:cNvPr>
          <p:cNvPicPr>
            <a:picLocks noGrp="1" noChangeAspect="1"/>
          </p:cNvPicPr>
          <p:nvPr>
            <p:ph idx="1"/>
          </p:nvPr>
        </p:nvPicPr>
        <p:blipFill rotWithShape="1">
          <a:blip r:embed="rId2"/>
          <a:srcRect t="11182"/>
          <a:stretch/>
        </p:blipFill>
        <p:spPr>
          <a:xfrm>
            <a:off x="838200" y="1690688"/>
            <a:ext cx="3648444" cy="4388380"/>
          </a:xfrm>
        </p:spPr>
      </p:pic>
      <p:pic>
        <p:nvPicPr>
          <p:cNvPr id="7" name="Picture 6" descr="A close up of a map&#10;&#10;Description automatically generated">
            <a:extLst>
              <a:ext uri="{FF2B5EF4-FFF2-40B4-BE49-F238E27FC236}">
                <a16:creationId xmlns:a16="http://schemas.microsoft.com/office/drawing/2014/main" id="{CA28183F-07D7-7D46-A66D-7C1DA53E7101}"/>
              </a:ext>
            </a:extLst>
          </p:cNvPr>
          <p:cNvPicPr>
            <a:picLocks noChangeAspect="1"/>
          </p:cNvPicPr>
          <p:nvPr/>
        </p:nvPicPr>
        <p:blipFill>
          <a:blip r:embed="rId3"/>
          <a:stretch>
            <a:fillRect/>
          </a:stretch>
        </p:blipFill>
        <p:spPr>
          <a:xfrm>
            <a:off x="5278966" y="697098"/>
            <a:ext cx="6094905" cy="5381969"/>
          </a:xfrm>
          <a:prstGeom prst="rect">
            <a:avLst/>
          </a:prstGeom>
        </p:spPr>
      </p:pic>
      <p:sp>
        <p:nvSpPr>
          <p:cNvPr id="8" name="Rectangle 5">
            <a:extLst>
              <a:ext uri="{FF2B5EF4-FFF2-40B4-BE49-F238E27FC236}">
                <a16:creationId xmlns:a16="http://schemas.microsoft.com/office/drawing/2014/main" id="{FBC47766-9679-174E-B352-880EA4903398}"/>
              </a:ext>
            </a:extLst>
          </p:cNvPr>
          <p:cNvSpPr>
            <a:spLocks/>
          </p:cNvSpPr>
          <p:nvPr/>
        </p:nvSpPr>
        <p:spPr bwMode="auto">
          <a:xfrm>
            <a:off x="2120900" y="6164883"/>
            <a:ext cx="3327399" cy="492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114300">
              <a:lnSpc>
                <a:spcPct val="108000"/>
              </a:lnSpc>
              <a:tabLst>
                <a:tab pos="520700" algn="l"/>
              </a:tabLst>
            </a:pPr>
            <a:r>
              <a:rPr lang="en-US" sz="3200" b="1" dirty="0">
                <a:solidFill>
                  <a:srgbClr val="000000"/>
                </a:solidFill>
                <a:latin typeface="Arial" charset="0"/>
                <a:ea typeface="ＭＳ Ｐゴシック" charset="0"/>
                <a:cs typeface="Arial" charset="0"/>
                <a:sym typeface="Arial" charset="0"/>
              </a:rPr>
              <a:t>Gorilla legs</a:t>
            </a:r>
          </a:p>
        </p:txBody>
      </p:sp>
      <p:sp>
        <p:nvSpPr>
          <p:cNvPr id="9" name="Rectangle 4">
            <a:extLst>
              <a:ext uri="{FF2B5EF4-FFF2-40B4-BE49-F238E27FC236}">
                <a16:creationId xmlns:a16="http://schemas.microsoft.com/office/drawing/2014/main" id="{C11C909C-9F41-A742-A44F-AEEBF0F05E42}"/>
              </a:ext>
            </a:extLst>
          </p:cNvPr>
          <p:cNvSpPr>
            <a:spLocks/>
          </p:cNvSpPr>
          <p:nvPr/>
        </p:nvSpPr>
        <p:spPr bwMode="auto">
          <a:xfrm>
            <a:off x="6743703" y="6214099"/>
            <a:ext cx="2438168" cy="492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marL="114300">
              <a:lnSpc>
                <a:spcPct val="108000"/>
              </a:lnSpc>
              <a:tabLst>
                <a:tab pos="520700" algn="l"/>
              </a:tabLst>
            </a:pPr>
            <a:r>
              <a:rPr lang="en-US" sz="3200" b="1" dirty="0">
                <a:solidFill>
                  <a:srgbClr val="000000"/>
                </a:solidFill>
                <a:latin typeface="Arial" charset="0"/>
                <a:ea typeface="ＭＳ Ｐゴシック" charset="0"/>
                <a:cs typeface="Arial" charset="0"/>
                <a:sym typeface="Arial" charset="0"/>
              </a:rPr>
              <a:t>Human legs</a:t>
            </a:r>
          </a:p>
        </p:txBody>
      </p:sp>
    </p:spTree>
    <p:extLst>
      <p:ext uri="{BB962C8B-B14F-4D97-AF65-F5344CB8AC3E}">
        <p14:creationId xmlns:p14="http://schemas.microsoft.com/office/powerpoint/2010/main" val="413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50D6-E86C-7C48-8DE7-2F66082C799C}"/>
              </a:ext>
            </a:extLst>
          </p:cNvPr>
          <p:cNvSpPr>
            <a:spLocks noGrp="1"/>
          </p:cNvSpPr>
          <p:nvPr>
            <p:ph type="title"/>
          </p:nvPr>
        </p:nvSpPr>
        <p:spPr/>
        <p:txBody>
          <a:bodyPr/>
          <a:lstStyle/>
          <a:p>
            <a:r>
              <a:rPr lang="en-US" dirty="0"/>
              <a:t>Carrying angle </a:t>
            </a:r>
          </a:p>
        </p:txBody>
      </p:sp>
      <p:sp>
        <p:nvSpPr>
          <p:cNvPr id="3" name="Content Placeholder 2">
            <a:extLst>
              <a:ext uri="{FF2B5EF4-FFF2-40B4-BE49-F238E27FC236}">
                <a16:creationId xmlns:a16="http://schemas.microsoft.com/office/drawing/2014/main" id="{2FBF58A5-04FC-7D48-9141-381FAFE25C1F}"/>
              </a:ext>
            </a:extLst>
          </p:cNvPr>
          <p:cNvSpPr>
            <a:spLocks noGrp="1"/>
          </p:cNvSpPr>
          <p:nvPr>
            <p:ph idx="1"/>
          </p:nvPr>
        </p:nvSpPr>
        <p:spPr>
          <a:xfrm>
            <a:off x="838200" y="1825625"/>
            <a:ext cx="6714067" cy="4667250"/>
          </a:xfrm>
        </p:spPr>
        <p:txBody>
          <a:bodyPr/>
          <a:lstStyle/>
          <a:p>
            <a:r>
              <a:rPr lang="en-US" dirty="0"/>
              <a:t>Allows for </a:t>
            </a:r>
            <a:r>
              <a:rPr lang="en-US" dirty="0">
                <a:solidFill>
                  <a:schemeClr val="accent6"/>
                </a:solidFill>
              </a:rPr>
              <a:t>greater stability </a:t>
            </a:r>
            <a:r>
              <a:rPr lang="en-US" dirty="0"/>
              <a:t>when walking as it enables the </a:t>
            </a:r>
            <a:r>
              <a:rPr lang="en-US" dirty="0">
                <a:solidFill>
                  <a:schemeClr val="accent6"/>
                </a:solidFill>
              </a:rPr>
              <a:t>body</a:t>
            </a:r>
            <a:r>
              <a:rPr lang="en-US" dirty="0"/>
              <a:t> to be </a:t>
            </a:r>
            <a:r>
              <a:rPr lang="en-US" dirty="0">
                <a:solidFill>
                  <a:schemeClr val="accent6"/>
                </a:solidFill>
              </a:rPr>
              <a:t>rotated about </a:t>
            </a:r>
            <a:r>
              <a:rPr lang="en-US" dirty="0"/>
              <a:t>the lower </a:t>
            </a:r>
            <a:r>
              <a:rPr lang="en-US" dirty="0">
                <a:solidFill>
                  <a:schemeClr val="accent6"/>
                </a:solidFill>
              </a:rPr>
              <a:t>leg </a:t>
            </a:r>
            <a:r>
              <a:rPr lang="en-US" dirty="0"/>
              <a:t>and foot </a:t>
            </a:r>
          </a:p>
          <a:p>
            <a:endParaRPr lang="en-US" dirty="0"/>
          </a:p>
          <a:p>
            <a:r>
              <a:rPr lang="en-US" dirty="0"/>
              <a:t>Weight distribution remains close to the central axis </a:t>
            </a:r>
          </a:p>
          <a:p>
            <a:endParaRPr lang="en-US" dirty="0"/>
          </a:p>
          <a:p>
            <a:r>
              <a:rPr lang="en-US" dirty="0"/>
              <a:t>Enables humans to have a </a:t>
            </a:r>
            <a:r>
              <a:rPr lang="en-US" dirty="0">
                <a:solidFill>
                  <a:schemeClr val="accent6"/>
                </a:solidFill>
              </a:rPr>
              <a:t>striding gait </a:t>
            </a:r>
          </a:p>
          <a:p>
            <a:pPr lvl="1"/>
            <a:r>
              <a:rPr lang="en-US" dirty="0"/>
              <a:t>Walking in way that the </a:t>
            </a:r>
            <a:r>
              <a:rPr lang="en-US" dirty="0">
                <a:solidFill>
                  <a:schemeClr val="accent2"/>
                </a:solidFill>
              </a:rPr>
              <a:t>hip and knee </a:t>
            </a:r>
            <a:r>
              <a:rPr lang="en-US" dirty="0"/>
              <a:t>are </a:t>
            </a:r>
            <a:r>
              <a:rPr lang="en-US" dirty="0">
                <a:solidFill>
                  <a:schemeClr val="accent2"/>
                </a:solidFill>
              </a:rPr>
              <a:t>fully extended </a:t>
            </a:r>
          </a:p>
          <a:p>
            <a:endParaRPr lang="en-US" dirty="0">
              <a:solidFill>
                <a:schemeClr val="accent6"/>
              </a:solidFill>
            </a:endParaRPr>
          </a:p>
        </p:txBody>
      </p:sp>
      <p:pic>
        <p:nvPicPr>
          <p:cNvPr id="5" name="Picture 4" descr="A picture containing text, map&#10;&#10;Description automatically generated">
            <a:extLst>
              <a:ext uri="{FF2B5EF4-FFF2-40B4-BE49-F238E27FC236}">
                <a16:creationId xmlns:a16="http://schemas.microsoft.com/office/drawing/2014/main" id="{31806079-BD41-9E4A-9D3E-705D7F933D2C}"/>
              </a:ext>
            </a:extLst>
          </p:cNvPr>
          <p:cNvPicPr>
            <a:picLocks noChangeAspect="1"/>
          </p:cNvPicPr>
          <p:nvPr/>
        </p:nvPicPr>
        <p:blipFill>
          <a:blip r:embed="rId2"/>
          <a:stretch>
            <a:fillRect/>
          </a:stretch>
        </p:blipFill>
        <p:spPr>
          <a:xfrm>
            <a:off x="7842549" y="712258"/>
            <a:ext cx="4163185" cy="5825067"/>
          </a:xfrm>
          <a:prstGeom prst="rect">
            <a:avLst/>
          </a:prstGeom>
        </p:spPr>
      </p:pic>
    </p:spTree>
    <p:extLst>
      <p:ext uri="{BB962C8B-B14F-4D97-AF65-F5344CB8AC3E}">
        <p14:creationId xmlns:p14="http://schemas.microsoft.com/office/powerpoint/2010/main" val="27879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4E2C-FB6D-6E47-8B53-48E43D3A2CEB}"/>
              </a:ext>
            </a:extLst>
          </p:cNvPr>
          <p:cNvSpPr>
            <a:spLocks noGrp="1"/>
          </p:cNvSpPr>
          <p:nvPr>
            <p:ph type="title"/>
          </p:nvPr>
        </p:nvSpPr>
        <p:spPr/>
        <p:txBody>
          <a:bodyPr/>
          <a:lstStyle/>
          <a:p>
            <a:r>
              <a:rPr lang="en-US" dirty="0"/>
              <a:t>Knee joint</a:t>
            </a:r>
          </a:p>
        </p:txBody>
      </p:sp>
      <p:sp>
        <p:nvSpPr>
          <p:cNvPr id="3" name="Content Placeholder 2">
            <a:extLst>
              <a:ext uri="{FF2B5EF4-FFF2-40B4-BE49-F238E27FC236}">
                <a16:creationId xmlns:a16="http://schemas.microsoft.com/office/drawing/2014/main" id="{565FC3E7-1720-2B44-81BB-3C0CF102B398}"/>
              </a:ext>
            </a:extLst>
          </p:cNvPr>
          <p:cNvSpPr>
            <a:spLocks noGrp="1"/>
          </p:cNvSpPr>
          <p:nvPr>
            <p:ph idx="1"/>
          </p:nvPr>
        </p:nvSpPr>
        <p:spPr>
          <a:xfrm>
            <a:off x="838200" y="1825625"/>
            <a:ext cx="6210782" cy="4351338"/>
          </a:xfrm>
        </p:spPr>
        <p:txBody>
          <a:bodyPr/>
          <a:lstStyle/>
          <a:p>
            <a:r>
              <a:rPr lang="en-US" dirty="0"/>
              <a:t>Weight of body is transmitted to the </a:t>
            </a:r>
            <a:r>
              <a:rPr lang="en-US" dirty="0">
                <a:solidFill>
                  <a:schemeClr val="accent6"/>
                </a:solidFill>
              </a:rPr>
              <a:t>lateral condyle </a:t>
            </a:r>
            <a:r>
              <a:rPr lang="en-US" dirty="0"/>
              <a:t>(outer hinge) </a:t>
            </a:r>
          </a:p>
          <a:p>
            <a:endParaRPr lang="en-US" dirty="0"/>
          </a:p>
          <a:p>
            <a:r>
              <a:rPr lang="en-US" dirty="0"/>
              <a:t>It is </a:t>
            </a:r>
            <a:r>
              <a:rPr lang="en-US" dirty="0">
                <a:solidFill>
                  <a:schemeClr val="accent6"/>
                </a:solidFill>
              </a:rPr>
              <a:t>larger and stronger </a:t>
            </a:r>
            <a:r>
              <a:rPr lang="en-US" dirty="0"/>
              <a:t>compared to the </a:t>
            </a:r>
            <a:r>
              <a:rPr lang="en-US" dirty="0">
                <a:solidFill>
                  <a:schemeClr val="accent2"/>
                </a:solidFill>
              </a:rPr>
              <a:t>medial condyle </a:t>
            </a:r>
            <a:r>
              <a:rPr lang="en-US" dirty="0"/>
              <a:t>(inner hinge) </a:t>
            </a:r>
          </a:p>
          <a:p>
            <a:endParaRPr lang="en-US" dirty="0"/>
          </a:p>
        </p:txBody>
      </p:sp>
      <p:pic>
        <p:nvPicPr>
          <p:cNvPr id="4" name="Picture 3">
            <a:extLst>
              <a:ext uri="{FF2B5EF4-FFF2-40B4-BE49-F238E27FC236}">
                <a16:creationId xmlns:a16="http://schemas.microsoft.com/office/drawing/2014/main" id="{351493EE-645F-344A-88BA-DC48F3EB4542}"/>
              </a:ext>
            </a:extLst>
          </p:cNvPr>
          <p:cNvPicPr>
            <a:picLocks noChangeAspect="1"/>
          </p:cNvPicPr>
          <p:nvPr/>
        </p:nvPicPr>
        <p:blipFill rotWithShape="1">
          <a:blip r:embed="rId2"/>
          <a:srcRect l="-1" r="1023" b="5324"/>
          <a:stretch/>
        </p:blipFill>
        <p:spPr>
          <a:xfrm>
            <a:off x="8150118" y="1099680"/>
            <a:ext cx="3618550" cy="5322287"/>
          </a:xfrm>
          <a:prstGeom prst="rect">
            <a:avLst/>
          </a:prstGeom>
        </p:spPr>
      </p:pic>
    </p:spTree>
    <p:extLst>
      <p:ext uri="{BB962C8B-B14F-4D97-AF65-F5344CB8AC3E}">
        <p14:creationId xmlns:p14="http://schemas.microsoft.com/office/powerpoint/2010/main" val="79494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FAAF-4DD1-1B41-92C7-0DA5EDA915AA}"/>
              </a:ext>
            </a:extLst>
          </p:cNvPr>
          <p:cNvSpPr>
            <a:spLocks noGrp="1"/>
          </p:cNvSpPr>
          <p:nvPr>
            <p:ph type="title"/>
          </p:nvPr>
        </p:nvSpPr>
        <p:spPr>
          <a:xfrm>
            <a:off x="439838" y="130043"/>
            <a:ext cx="10515600" cy="1325563"/>
          </a:xfrm>
        </p:spPr>
        <p:txBody>
          <a:bodyPr/>
          <a:lstStyle/>
          <a:p>
            <a:r>
              <a:rPr lang="en-US" dirty="0"/>
              <a:t>The foot </a:t>
            </a:r>
          </a:p>
        </p:txBody>
      </p:sp>
      <p:sp>
        <p:nvSpPr>
          <p:cNvPr id="3" name="Content Placeholder 2">
            <a:extLst>
              <a:ext uri="{FF2B5EF4-FFF2-40B4-BE49-F238E27FC236}">
                <a16:creationId xmlns:a16="http://schemas.microsoft.com/office/drawing/2014/main" id="{7DA645A5-BD0B-A14E-B635-879ADA21091F}"/>
              </a:ext>
            </a:extLst>
          </p:cNvPr>
          <p:cNvSpPr>
            <a:spLocks noGrp="1"/>
          </p:cNvSpPr>
          <p:nvPr>
            <p:ph idx="1"/>
          </p:nvPr>
        </p:nvSpPr>
        <p:spPr>
          <a:xfrm>
            <a:off x="439838" y="1334353"/>
            <a:ext cx="5185458" cy="5393603"/>
          </a:xfrm>
        </p:spPr>
        <p:txBody>
          <a:bodyPr>
            <a:noAutofit/>
          </a:bodyPr>
          <a:lstStyle/>
          <a:p>
            <a:r>
              <a:rPr lang="en-US" sz="2400" dirty="0">
                <a:solidFill>
                  <a:srgbClr val="000000"/>
                </a:solidFill>
              </a:rPr>
              <a:t>Toes became reduced in length and are no longer curved. </a:t>
            </a:r>
            <a:br>
              <a:rPr lang="en-US" sz="2400" dirty="0">
                <a:solidFill>
                  <a:srgbClr val="000000"/>
                </a:solidFill>
              </a:rPr>
            </a:br>
            <a:r>
              <a:rPr lang="en-US" sz="2400" dirty="0">
                <a:solidFill>
                  <a:srgbClr val="000000"/>
                </a:solidFill>
              </a:rPr>
              <a:t>The big toe is no longer opposable</a:t>
            </a:r>
          </a:p>
          <a:p>
            <a:endParaRPr lang="en-US" sz="2400" dirty="0"/>
          </a:p>
          <a:p>
            <a:r>
              <a:rPr lang="en-US" sz="2400" dirty="0"/>
              <a:t>Lost its grasping ability (</a:t>
            </a:r>
            <a:r>
              <a:rPr lang="en-US" sz="2400" dirty="0">
                <a:solidFill>
                  <a:schemeClr val="accent6"/>
                </a:solidFill>
              </a:rPr>
              <a:t>prehensility</a:t>
            </a:r>
            <a:r>
              <a:rPr lang="en-US" sz="2400" dirty="0"/>
              <a:t>) </a:t>
            </a:r>
          </a:p>
          <a:p>
            <a:endParaRPr lang="en-US" sz="2400" dirty="0"/>
          </a:p>
          <a:p>
            <a:r>
              <a:rPr lang="en-US" sz="2400" dirty="0">
                <a:solidFill>
                  <a:schemeClr val="accent6"/>
                </a:solidFill>
              </a:rPr>
              <a:t>Metatarsals</a:t>
            </a:r>
            <a:r>
              <a:rPr lang="en-US" sz="2400" dirty="0"/>
              <a:t> are shaped in a way which forms:</a:t>
            </a:r>
          </a:p>
          <a:p>
            <a:pPr lvl="1"/>
            <a:r>
              <a:rPr lang="en-US" sz="2000" dirty="0">
                <a:solidFill>
                  <a:schemeClr val="accent2"/>
                </a:solidFill>
              </a:rPr>
              <a:t>Longitudinal arch </a:t>
            </a:r>
          </a:p>
          <a:p>
            <a:pPr lvl="1"/>
            <a:r>
              <a:rPr lang="en-US" sz="2000" dirty="0">
                <a:solidFill>
                  <a:schemeClr val="accent2"/>
                </a:solidFill>
              </a:rPr>
              <a:t>Transverse arch (unique to humans) </a:t>
            </a:r>
            <a:r>
              <a:rPr lang="en-US" sz="2000" dirty="0">
                <a:solidFill>
                  <a:srgbClr val="000000"/>
                </a:solidFill>
              </a:rPr>
              <a:t>converts the foot into a spring allowing it to transmit the stresses of walking and improve walking efficiency</a:t>
            </a:r>
            <a:endParaRPr lang="en-US" sz="2000" dirty="0">
              <a:solidFill>
                <a:schemeClr val="accent2"/>
              </a:solidFill>
            </a:endParaRPr>
          </a:p>
          <a:p>
            <a:pPr marL="0" indent="0">
              <a:buNone/>
            </a:pPr>
            <a:endParaRPr lang="en-US" sz="2400" dirty="0">
              <a:solidFill>
                <a:schemeClr val="accent2"/>
              </a:solidFill>
            </a:endParaRPr>
          </a:p>
          <a:p>
            <a:endParaRPr lang="en-US" sz="2400" dirty="0"/>
          </a:p>
        </p:txBody>
      </p:sp>
      <p:pic>
        <p:nvPicPr>
          <p:cNvPr id="5" name="Picture 4" descr="A close up of text on a white background&#10;&#10;Description automatically generated">
            <a:extLst>
              <a:ext uri="{FF2B5EF4-FFF2-40B4-BE49-F238E27FC236}">
                <a16:creationId xmlns:a16="http://schemas.microsoft.com/office/drawing/2014/main" id="{9FD945CB-69A2-3A4A-966C-8A1C040C9B93}"/>
              </a:ext>
            </a:extLst>
          </p:cNvPr>
          <p:cNvPicPr>
            <a:picLocks noChangeAspect="1"/>
          </p:cNvPicPr>
          <p:nvPr/>
        </p:nvPicPr>
        <p:blipFill>
          <a:blip r:embed="rId2"/>
          <a:stretch>
            <a:fillRect/>
          </a:stretch>
        </p:blipFill>
        <p:spPr>
          <a:xfrm>
            <a:off x="5782519" y="0"/>
            <a:ext cx="6409481" cy="6858000"/>
          </a:xfrm>
          <a:prstGeom prst="rect">
            <a:avLst/>
          </a:prstGeom>
        </p:spPr>
      </p:pic>
    </p:spTree>
    <p:extLst>
      <p:ext uri="{BB962C8B-B14F-4D97-AF65-F5344CB8AC3E}">
        <p14:creationId xmlns:p14="http://schemas.microsoft.com/office/powerpoint/2010/main" val="618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533</Words>
  <Application>Microsoft Macintosh PowerPoint</Application>
  <PresentationFormat>Widescreen</PresentationFormat>
  <Paragraphs>85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Quadrupedal vs bipedal primate </vt:lpstr>
      <vt:lpstr>Hominid Evolutionary Trends </vt:lpstr>
      <vt:lpstr>The Apes </vt:lpstr>
      <vt:lpstr>The Hominids</vt:lpstr>
      <vt:lpstr>Locomotion – adaptations to bipedalism </vt:lpstr>
      <vt:lpstr>Carrying angle </vt:lpstr>
      <vt:lpstr>Carrying angle </vt:lpstr>
      <vt:lpstr>Knee joint</vt:lpstr>
      <vt:lpstr>The foot </vt:lpstr>
      <vt:lpstr>Prognathism - forward jutting/protruding jaw </vt:lpstr>
      <vt:lpstr>Other trends features in hominid evolution</vt:lpstr>
      <vt:lpstr>Zygomatic arch </vt:lpstr>
      <vt:lpstr>Brow ridge</vt:lpstr>
      <vt:lpstr>Sagittal crest </vt:lpstr>
      <vt:lpstr>Australopithecus vs Homo sapiens</vt:lpstr>
      <vt:lpstr>ATAR 2017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Hominid Evolutionary Trends </dc:title>
  <dc:creator>TU Thanh [John Forrest Secondary College]</dc:creator>
  <cp:lastModifiedBy>TU Thanh [John Forrest Secondary College]</cp:lastModifiedBy>
  <cp:revision>10</cp:revision>
  <dcterms:created xsi:type="dcterms:W3CDTF">2019-08-30T04:42:07Z</dcterms:created>
  <dcterms:modified xsi:type="dcterms:W3CDTF">2019-09-03T00:59:56Z</dcterms:modified>
</cp:coreProperties>
</file>